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6" r:id="rId10"/>
    <p:sldId id="264" r:id="rId11"/>
  </p:sldIdLst>
  <p:sldSz cx="14630400" cy="8229600"/>
  <p:notesSz cx="8229600" cy="14630400"/>
  <p:embeddedFontLst>
    <p:embeddedFont>
      <p:font typeface="Dela Gothic One" panose="020B0604020202020204" charset="-128"/>
      <p:regular r:id="rId13"/>
    </p:embeddedFont>
    <p:embeddedFont>
      <p:font typeface="DM Sans" panose="020F0502020204030204" pitchFamily="2" charset="0"/>
      <p:regular r:id="rId14"/>
    </p:embeddedFont>
    <p:embeddedFont>
      <p:font typeface="Sans Serif Collection" panose="020B050204050402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E5"/>
    <a:srgbClr val="0A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29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E23BE-5A97-C43B-AF5B-51120E805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6BC3F-BD7B-1234-0312-C1B22D4B1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E8264-BEC8-D8B4-526A-587BAD631B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FADF4B-A255-D687-54DA-104F213F575B}"/>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67721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4.jp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92484" y="2300061"/>
            <a:ext cx="7627382" cy="2138124"/>
          </a:xfrm>
          <a:prstGeom prst="rect">
            <a:avLst/>
          </a:prstGeom>
          <a:noFill/>
          <a:ln/>
        </p:spPr>
        <p:txBody>
          <a:bodyPr wrap="square" lIns="0" tIns="0" rIns="0" bIns="0" rtlCol="0" anchor="t"/>
          <a:lstStyle/>
          <a:p>
            <a:pPr>
              <a:lnSpc>
                <a:spcPts val="5600"/>
              </a:lnSpc>
            </a:pPr>
            <a:r>
              <a:rPr lang="en-US" sz="4800" b="1" dirty="0">
                <a:solidFill>
                  <a:srgbClr val="FFE5E5"/>
                </a:solidFill>
              </a:rPr>
              <a:t>The Eye of Indra (</a:t>
            </a:r>
            <a:r>
              <a:rPr lang="en-US" sz="4800" b="1" dirty="0" err="1">
                <a:solidFill>
                  <a:srgbClr val="FFE5E5"/>
                </a:solidFill>
              </a:rPr>
              <a:t>इंद्र-नेत्र</a:t>
            </a:r>
            <a:r>
              <a:rPr lang="en-US" sz="4800" b="1" dirty="0">
                <a:solidFill>
                  <a:srgbClr val="FFE5E5"/>
                </a:solidFill>
              </a:rPr>
              <a:t>)</a:t>
            </a:r>
            <a:br>
              <a:rPr lang="en-US" sz="4800" dirty="0">
                <a:solidFill>
                  <a:srgbClr val="FFE5E5"/>
                </a:solidFill>
              </a:rPr>
            </a:br>
            <a:r>
              <a:rPr lang="en-US" sz="4800" b="1" dirty="0">
                <a:solidFill>
                  <a:srgbClr val="FFE5E5"/>
                </a:solidFill>
              </a:rPr>
              <a:t>Smart CCTV-Based Crowd Density Monitoring &amp; Stampede Prevention System</a:t>
            </a:r>
            <a:endParaRPr lang="en-US" sz="4450" dirty="0">
              <a:solidFill>
                <a:srgbClr val="FFE5E5"/>
              </a:solidFill>
            </a:endParaRPr>
          </a:p>
        </p:txBody>
      </p:sp>
      <p:sp>
        <p:nvSpPr>
          <p:cNvPr id="4" name="Text 1"/>
          <p:cNvSpPr/>
          <p:nvPr/>
        </p:nvSpPr>
        <p:spPr>
          <a:xfrm>
            <a:off x="1672710" y="5433427"/>
            <a:ext cx="7627382" cy="693420"/>
          </a:xfrm>
          <a:prstGeom prst="rect">
            <a:avLst/>
          </a:prstGeom>
          <a:noFill/>
          <a:ln/>
        </p:spPr>
        <p:txBody>
          <a:bodyPr wrap="square" lIns="0" tIns="0" rIns="0" bIns="0" rtlCol="0" anchor="t"/>
          <a:lstStyle/>
          <a:p>
            <a:pPr>
              <a:lnSpc>
                <a:spcPts val="2700"/>
              </a:lnSpc>
            </a:pPr>
            <a:r>
              <a:rPr lang="en-US" sz="1600" dirty="0">
                <a:solidFill>
                  <a:srgbClr val="FFE5E5"/>
                </a:solidFill>
                <a:latin typeface="Dela Gothic One" panose="020B0604020202020204" charset="-128"/>
                <a:ea typeface="Dela Gothic One" panose="020B0604020202020204" charset="-128"/>
              </a:rPr>
              <a:t>Prevent Stampedes &amp; Smart Crowd Safety</a:t>
            </a:r>
            <a:endParaRPr lang="en-US" sz="1700" dirty="0">
              <a:solidFill>
                <a:srgbClr val="FFE5E5"/>
              </a:solidFill>
              <a:latin typeface="Dela Gothic One" panose="020B0604020202020204" charset="-128"/>
              <a:ea typeface="Dela Gothic One" panose="020B060402020202020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DFDFE0"/>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11981" y="481489"/>
            <a:ext cx="7920038" cy="1150382"/>
          </a:xfrm>
          <a:prstGeom prst="rect">
            <a:avLst/>
          </a:prstGeom>
          <a:noFill/>
          <a:ln/>
        </p:spPr>
        <p:txBody>
          <a:bodyPr wrap="square" lIns="0" tIns="0" rIns="0" bIns="0" rtlCol="0" anchor="t"/>
          <a:lstStyle/>
          <a:p>
            <a:pPr marL="0" indent="0" algn="l">
              <a:lnSpc>
                <a:spcPts val="4500"/>
              </a:lnSpc>
              <a:buNone/>
            </a:pPr>
            <a:r>
              <a:rPr lang="en-US" sz="3600" dirty="0">
                <a:solidFill>
                  <a:srgbClr val="FAEBEB"/>
                </a:solidFill>
                <a:latin typeface="Dela Gothic One" pitchFamily="34" charset="0"/>
                <a:ea typeface="Dela Gothic One" pitchFamily="34" charset="-122"/>
                <a:cs typeface="Dela Gothic One" pitchFamily="34" charset="-120"/>
              </a:rPr>
              <a:t>The Future of Stampede Prevention</a:t>
            </a:r>
            <a:endParaRPr lang="en-US" sz="3600" dirty="0"/>
          </a:p>
        </p:txBody>
      </p:sp>
      <p:sp>
        <p:nvSpPr>
          <p:cNvPr id="6" name="Shape 2"/>
          <p:cNvSpPr/>
          <p:nvPr/>
        </p:nvSpPr>
        <p:spPr>
          <a:xfrm>
            <a:off x="808673" y="1894165"/>
            <a:ext cx="22860" cy="5097661"/>
          </a:xfrm>
          <a:prstGeom prst="roundRect">
            <a:avLst>
              <a:gd name="adj" fmla="val 321310"/>
            </a:avLst>
          </a:prstGeom>
          <a:solidFill>
            <a:srgbClr val="8D2424"/>
          </a:solidFill>
          <a:ln/>
        </p:spPr>
      </p:sp>
      <p:sp>
        <p:nvSpPr>
          <p:cNvPr id="7" name="Shape 3"/>
          <p:cNvSpPr/>
          <p:nvPr/>
        </p:nvSpPr>
        <p:spPr>
          <a:xfrm>
            <a:off x="982504" y="2079427"/>
            <a:ext cx="524589" cy="22860"/>
          </a:xfrm>
          <a:prstGeom prst="roundRect">
            <a:avLst>
              <a:gd name="adj" fmla="val 321310"/>
            </a:avLst>
          </a:prstGeom>
          <a:solidFill>
            <a:srgbClr val="8D2424"/>
          </a:solidFill>
          <a:ln/>
        </p:spPr>
      </p:sp>
      <p:sp>
        <p:nvSpPr>
          <p:cNvPr id="8" name="Shape 4"/>
          <p:cNvSpPr/>
          <p:nvPr/>
        </p:nvSpPr>
        <p:spPr>
          <a:xfrm>
            <a:off x="611981" y="1894165"/>
            <a:ext cx="393383" cy="393383"/>
          </a:xfrm>
          <a:prstGeom prst="roundRect">
            <a:avLst>
              <a:gd name="adj" fmla="val 18672"/>
            </a:avLst>
          </a:prstGeom>
          <a:solidFill>
            <a:srgbClr val="740B0B"/>
          </a:solidFill>
          <a:ln w="7620">
            <a:solidFill>
              <a:srgbClr val="8D2424"/>
            </a:solidFill>
            <a:prstDash val="solid"/>
          </a:ln>
        </p:spPr>
      </p:sp>
      <p:sp>
        <p:nvSpPr>
          <p:cNvPr id="9" name="Text 5"/>
          <p:cNvSpPr/>
          <p:nvPr/>
        </p:nvSpPr>
        <p:spPr>
          <a:xfrm>
            <a:off x="670620" y="1918275"/>
            <a:ext cx="276106" cy="345162"/>
          </a:xfrm>
          <a:prstGeom prst="rect">
            <a:avLst/>
          </a:prstGeom>
          <a:noFill/>
          <a:ln/>
        </p:spPr>
        <p:txBody>
          <a:bodyPr wrap="none" lIns="0" tIns="0" rIns="0" bIns="0"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1</a:t>
            </a:r>
            <a:endParaRPr lang="en-US" sz="2150" dirty="0"/>
          </a:p>
        </p:txBody>
      </p:sp>
      <p:sp>
        <p:nvSpPr>
          <p:cNvPr id="10" name="Text 6"/>
          <p:cNvSpPr/>
          <p:nvPr/>
        </p:nvSpPr>
        <p:spPr>
          <a:xfrm>
            <a:off x="1683068" y="1954173"/>
            <a:ext cx="2301002" cy="287655"/>
          </a:xfrm>
          <a:prstGeom prst="rect">
            <a:avLst/>
          </a:prstGeom>
          <a:noFill/>
          <a:ln/>
        </p:spPr>
        <p:txBody>
          <a:bodyPr wrap="none" lIns="0" tIns="0" rIns="0" bIns="0" rtlCol="0" anchor="t"/>
          <a:lstStyle/>
          <a:p>
            <a:pPr>
              <a:lnSpc>
                <a:spcPts val="2250"/>
              </a:lnSpc>
            </a:pPr>
            <a:r>
              <a:rPr lang="en-IN" sz="2000" b="1" dirty="0">
                <a:solidFill>
                  <a:schemeClr val="accent5"/>
                </a:solidFill>
              </a:rPr>
              <a:t>Smarter Crowd Prediction</a:t>
            </a:r>
            <a:endParaRPr lang="en-US" sz="2000" b="1" dirty="0">
              <a:solidFill>
                <a:schemeClr val="accent5"/>
              </a:solidFill>
            </a:endParaRPr>
          </a:p>
        </p:txBody>
      </p:sp>
      <p:sp>
        <p:nvSpPr>
          <p:cNvPr id="11" name="Text 7"/>
          <p:cNvSpPr/>
          <p:nvPr/>
        </p:nvSpPr>
        <p:spPr>
          <a:xfrm>
            <a:off x="1683068" y="2346722"/>
            <a:ext cx="6848951" cy="559594"/>
          </a:xfrm>
          <a:prstGeom prst="rect">
            <a:avLst/>
          </a:prstGeom>
          <a:noFill/>
          <a:ln/>
        </p:spPr>
        <p:txBody>
          <a:bodyPr wrap="square" lIns="0" tIns="0" rIns="0" bIns="0" rtlCol="0" anchor="t"/>
          <a:lstStyle/>
          <a:p>
            <a:pPr>
              <a:lnSpc>
                <a:spcPts val="2200"/>
              </a:lnSpc>
            </a:pPr>
            <a:r>
              <a:rPr lang="en-US" sz="1600" dirty="0">
                <a:solidFill>
                  <a:schemeClr val="bg1"/>
                </a:solidFill>
              </a:rPr>
              <a:t>AI combined with real-time CCTV analytics will enable adaptive crowd-flow predictions, helping authorities respond before dangerous surges develop.</a:t>
            </a:r>
          </a:p>
          <a:p>
            <a:pPr marL="0" indent="0" algn="l">
              <a:lnSpc>
                <a:spcPts val="2200"/>
              </a:lnSpc>
              <a:buNone/>
            </a:pPr>
            <a:endParaRPr lang="en-US" sz="1600" dirty="0">
              <a:solidFill>
                <a:schemeClr val="bg1"/>
              </a:solidFill>
            </a:endParaRPr>
          </a:p>
        </p:txBody>
      </p:sp>
      <p:sp>
        <p:nvSpPr>
          <p:cNvPr id="12" name="Shape 8"/>
          <p:cNvSpPr/>
          <p:nvPr/>
        </p:nvSpPr>
        <p:spPr>
          <a:xfrm>
            <a:off x="982504" y="3441263"/>
            <a:ext cx="524589" cy="22860"/>
          </a:xfrm>
          <a:prstGeom prst="roundRect">
            <a:avLst>
              <a:gd name="adj" fmla="val 321310"/>
            </a:avLst>
          </a:prstGeom>
          <a:solidFill>
            <a:srgbClr val="8D2424"/>
          </a:solidFill>
          <a:ln/>
        </p:spPr>
      </p:sp>
      <p:sp>
        <p:nvSpPr>
          <p:cNvPr id="13" name="Shape 9"/>
          <p:cNvSpPr/>
          <p:nvPr/>
        </p:nvSpPr>
        <p:spPr>
          <a:xfrm>
            <a:off x="611981" y="3256002"/>
            <a:ext cx="393383" cy="393383"/>
          </a:xfrm>
          <a:prstGeom prst="roundRect">
            <a:avLst>
              <a:gd name="adj" fmla="val 18672"/>
            </a:avLst>
          </a:prstGeom>
          <a:solidFill>
            <a:srgbClr val="740B0B"/>
          </a:solidFill>
          <a:ln w="7620">
            <a:solidFill>
              <a:srgbClr val="8D2424"/>
            </a:solidFill>
            <a:prstDash val="solid"/>
          </a:ln>
        </p:spPr>
      </p:sp>
      <p:sp>
        <p:nvSpPr>
          <p:cNvPr id="14" name="Text 10"/>
          <p:cNvSpPr/>
          <p:nvPr/>
        </p:nvSpPr>
        <p:spPr>
          <a:xfrm>
            <a:off x="670620" y="3280112"/>
            <a:ext cx="276106" cy="345162"/>
          </a:xfrm>
          <a:prstGeom prst="rect">
            <a:avLst/>
          </a:prstGeom>
          <a:noFill/>
          <a:ln/>
        </p:spPr>
        <p:txBody>
          <a:bodyPr wrap="none" lIns="0" tIns="0" rIns="0" bIns="0"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2</a:t>
            </a:r>
            <a:endParaRPr lang="en-US" sz="2150" dirty="0"/>
          </a:p>
        </p:txBody>
      </p:sp>
      <p:sp>
        <p:nvSpPr>
          <p:cNvPr id="15" name="Text 11"/>
          <p:cNvSpPr/>
          <p:nvPr/>
        </p:nvSpPr>
        <p:spPr>
          <a:xfrm>
            <a:off x="1683068" y="3316010"/>
            <a:ext cx="2899767" cy="287655"/>
          </a:xfrm>
          <a:prstGeom prst="rect">
            <a:avLst/>
          </a:prstGeom>
          <a:noFill/>
          <a:ln/>
        </p:spPr>
        <p:txBody>
          <a:bodyPr wrap="none" lIns="0" tIns="0" rIns="0" bIns="0" rtlCol="0" anchor="t"/>
          <a:lstStyle/>
          <a:p>
            <a:pPr>
              <a:lnSpc>
                <a:spcPts val="2250"/>
              </a:lnSpc>
            </a:pPr>
            <a:r>
              <a:rPr lang="en-IN" sz="2000" b="1" dirty="0">
                <a:solidFill>
                  <a:schemeClr val="accent5"/>
                </a:solidFill>
              </a:rPr>
              <a:t>Smart Wearables for Safety</a:t>
            </a:r>
            <a:endParaRPr lang="en-US" sz="2000" b="1" dirty="0">
              <a:solidFill>
                <a:schemeClr val="accent5"/>
              </a:solidFill>
            </a:endParaRPr>
          </a:p>
        </p:txBody>
      </p:sp>
      <p:sp>
        <p:nvSpPr>
          <p:cNvPr id="16" name="Text 12"/>
          <p:cNvSpPr/>
          <p:nvPr/>
        </p:nvSpPr>
        <p:spPr>
          <a:xfrm>
            <a:off x="1683068" y="3708559"/>
            <a:ext cx="6848951" cy="559594"/>
          </a:xfrm>
          <a:prstGeom prst="rect">
            <a:avLst/>
          </a:prstGeom>
          <a:noFill/>
          <a:ln/>
        </p:spPr>
        <p:txBody>
          <a:bodyPr wrap="square" lIns="0" tIns="0" rIns="0" bIns="0" rtlCol="0" anchor="t"/>
          <a:lstStyle/>
          <a:p>
            <a:pPr>
              <a:lnSpc>
                <a:spcPts val="2200"/>
              </a:lnSpc>
            </a:pPr>
            <a:r>
              <a:rPr lang="en-US" sz="1600" dirty="0">
                <a:solidFill>
                  <a:schemeClr val="bg1"/>
                </a:solidFill>
              </a:rPr>
              <a:t>Smart badges, wristbands, or mobile apps can guide individuals away from high-density zones and send local panic-alerts instantly</a:t>
            </a:r>
          </a:p>
        </p:txBody>
      </p:sp>
      <p:sp>
        <p:nvSpPr>
          <p:cNvPr id="17" name="Shape 13"/>
          <p:cNvSpPr/>
          <p:nvPr/>
        </p:nvSpPr>
        <p:spPr>
          <a:xfrm>
            <a:off x="982504" y="4803100"/>
            <a:ext cx="524589" cy="22860"/>
          </a:xfrm>
          <a:prstGeom prst="roundRect">
            <a:avLst>
              <a:gd name="adj" fmla="val 321310"/>
            </a:avLst>
          </a:prstGeom>
          <a:solidFill>
            <a:srgbClr val="8D2424"/>
          </a:solidFill>
          <a:ln/>
        </p:spPr>
      </p:sp>
      <p:sp>
        <p:nvSpPr>
          <p:cNvPr id="18" name="Shape 14"/>
          <p:cNvSpPr/>
          <p:nvPr/>
        </p:nvSpPr>
        <p:spPr>
          <a:xfrm>
            <a:off x="611981" y="4617839"/>
            <a:ext cx="393383" cy="393383"/>
          </a:xfrm>
          <a:prstGeom prst="roundRect">
            <a:avLst>
              <a:gd name="adj" fmla="val 18672"/>
            </a:avLst>
          </a:prstGeom>
          <a:solidFill>
            <a:srgbClr val="740B0B"/>
          </a:solidFill>
          <a:ln w="7620">
            <a:solidFill>
              <a:srgbClr val="8D2424"/>
            </a:solidFill>
            <a:prstDash val="solid"/>
          </a:ln>
        </p:spPr>
      </p:sp>
      <p:sp>
        <p:nvSpPr>
          <p:cNvPr id="19" name="Text 15"/>
          <p:cNvSpPr/>
          <p:nvPr/>
        </p:nvSpPr>
        <p:spPr>
          <a:xfrm>
            <a:off x="670620" y="4641949"/>
            <a:ext cx="276106" cy="345162"/>
          </a:xfrm>
          <a:prstGeom prst="rect">
            <a:avLst/>
          </a:prstGeom>
          <a:noFill/>
          <a:ln/>
        </p:spPr>
        <p:txBody>
          <a:bodyPr wrap="none" lIns="0" tIns="0" rIns="0" bIns="0"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3</a:t>
            </a:r>
            <a:endParaRPr lang="en-US" sz="2150" dirty="0"/>
          </a:p>
        </p:txBody>
      </p:sp>
      <p:sp>
        <p:nvSpPr>
          <p:cNvPr id="20" name="Text 16"/>
          <p:cNvSpPr/>
          <p:nvPr/>
        </p:nvSpPr>
        <p:spPr>
          <a:xfrm>
            <a:off x="1683068" y="4677847"/>
            <a:ext cx="2891790" cy="287655"/>
          </a:xfrm>
          <a:prstGeom prst="rect">
            <a:avLst/>
          </a:prstGeom>
          <a:noFill/>
          <a:ln/>
        </p:spPr>
        <p:txBody>
          <a:bodyPr wrap="none" lIns="0" tIns="0" rIns="0" bIns="0" rtlCol="0" anchor="t"/>
          <a:lstStyle/>
          <a:p>
            <a:pPr>
              <a:lnSpc>
                <a:spcPts val="2250"/>
              </a:lnSpc>
            </a:pPr>
            <a:r>
              <a:rPr lang="en-US" sz="2000" b="1" dirty="0">
                <a:solidFill>
                  <a:schemeClr val="accent5"/>
                </a:solidFill>
              </a:rPr>
              <a:t>Virtual Testing of Event Areas</a:t>
            </a:r>
          </a:p>
        </p:txBody>
      </p:sp>
      <p:sp>
        <p:nvSpPr>
          <p:cNvPr id="21" name="Text 17"/>
          <p:cNvSpPr/>
          <p:nvPr/>
        </p:nvSpPr>
        <p:spPr>
          <a:xfrm>
            <a:off x="1683068" y="5070396"/>
            <a:ext cx="6848951" cy="559594"/>
          </a:xfrm>
          <a:prstGeom prst="rect">
            <a:avLst/>
          </a:prstGeom>
          <a:noFill/>
          <a:ln/>
        </p:spPr>
        <p:txBody>
          <a:bodyPr wrap="square" lIns="0" tIns="0" rIns="0" bIns="0" rtlCol="0" anchor="t"/>
          <a:lstStyle/>
          <a:p>
            <a:pPr>
              <a:lnSpc>
                <a:spcPts val="2200"/>
              </a:lnSpc>
            </a:pPr>
            <a:r>
              <a:rPr lang="en-US" sz="1600" dirty="0">
                <a:solidFill>
                  <a:schemeClr val="bg1"/>
                </a:solidFill>
              </a:rPr>
              <a:t>Digital twins of stadiums and event grounds allow planners to simulate entry/exit flows and identify bottlenecks before the event begins.</a:t>
            </a:r>
          </a:p>
        </p:txBody>
      </p:sp>
      <p:sp>
        <p:nvSpPr>
          <p:cNvPr id="22" name="Shape 18"/>
          <p:cNvSpPr/>
          <p:nvPr/>
        </p:nvSpPr>
        <p:spPr>
          <a:xfrm>
            <a:off x="982504" y="6164937"/>
            <a:ext cx="524589" cy="22860"/>
          </a:xfrm>
          <a:prstGeom prst="roundRect">
            <a:avLst>
              <a:gd name="adj" fmla="val 321310"/>
            </a:avLst>
          </a:prstGeom>
          <a:solidFill>
            <a:srgbClr val="8D2424"/>
          </a:solidFill>
          <a:ln/>
        </p:spPr>
      </p:sp>
      <p:sp>
        <p:nvSpPr>
          <p:cNvPr id="23" name="Shape 19"/>
          <p:cNvSpPr/>
          <p:nvPr/>
        </p:nvSpPr>
        <p:spPr>
          <a:xfrm>
            <a:off x="611981" y="5979676"/>
            <a:ext cx="393383" cy="393383"/>
          </a:xfrm>
          <a:prstGeom prst="roundRect">
            <a:avLst>
              <a:gd name="adj" fmla="val 18672"/>
            </a:avLst>
          </a:prstGeom>
          <a:solidFill>
            <a:srgbClr val="740B0B"/>
          </a:solidFill>
          <a:ln w="7620">
            <a:solidFill>
              <a:srgbClr val="8D2424"/>
            </a:solidFill>
            <a:prstDash val="solid"/>
          </a:ln>
        </p:spPr>
      </p:sp>
      <p:sp>
        <p:nvSpPr>
          <p:cNvPr id="24" name="Text 20"/>
          <p:cNvSpPr/>
          <p:nvPr/>
        </p:nvSpPr>
        <p:spPr>
          <a:xfrm>
            <a:off x="670620" y="6003786"/>
            <a:ext cx="276106" cy="345162"/>
          </a:xfrm>
          <a:prstGeom prst="rect">
            <a:avLst/>
          </a:prstGeom>
          <a:noFill/>
          <a:ln/>
        </p:spPr>
        <p:txBody>
          <a:bodyPr wrap="none" lIns="0" tIns="0" rIns="0" bIns="0"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4</a:t>
            </a:r>
            <a:endParaRPr lang="en-US" sz="2150" dirty="0"/>
          </a:p>
        </p:txBody>
      </p:sp>
      <p:sp>
        <p:nvSpPr>
          <p:cNvPr id="25" name="Text 21"/>
          <p:cNvSpPr/>
          <p:nvPr/>
        </p:nvSpPr>
        <p:spPr>
          <a:xfrm>
            <a:off x="1683068" y="6039683"/>
            <a:ext cx="2371606" cy="287655"/>
          </a:xfrm>
          <a:prstGeom prst="rect">
            <a:avLst/>
          </a:prstGeom>
          <a:noFill/>
          <a:ln/>
        </p:spPr>
        <p:txBody>
          <a:bodyPr wrap="none" lIns="0" tIns="0" rIns="0" bIns="0" rtlCol="0" anchor="t"/>
          <a:lstStyle/>
          <a:p>
            <a:pPr>
              <a:lnSpc>
                <a:spcPts val="2250"/>
              </a:lnSpc>
            </a:pPr>
            <a:r>
              <a:rPr lang="en-IN" sz="2000" b="1" dirty="0">
                <a:solidFill>
                  <a:schemeClr val="accent5"/>
                </a:solidFill>
              </a:rPr>
              <a:t>Universal Safety Rules</a:t>
            </a:r>
            <a:endParaRPr lang="en-US" sz="2000" b="1" dirty="0">
              <a:solidFill>
                <a:schemeClr val="accent5"/>
              </a:solidFill>
            </a:endParaRPr>
          </a:p>
        </p:txBody>
      </p:sp>
      <p:sp>
        <p:nvSpPr>
          <p:cNvPr id="26" name="Text 22"/>
          <p:cNvSpPr/>
          <p:nvPr/>
        </p:nvSpPr>
        <p:spPr>
          <a:xfrm>
            <a:off x="1683068" y="6432233"/>
            <a:ext cx="6848951" cy="559594"/>
          </a:xfrm>
          <a:prstGeom prst="rect">
            <a:avLst/>
          </a:prstGeom>
          <a:noFill/>
          <a:ln/>
        </p:spPr>
        <p:txBody>
          <a:bodyPr wrap="square" lIns="0" tIns="0" rIns="0" bIns="0" rtlCol="0" anchor="t"/>
          <a:lstStyle/>
          <a:p>
            <a:pPr>
              <a:lnSpc>
                <a:spcPts val="2200"/>
              </a:lnSpc>
            </a:pPr>
            <a:r>
              <a:rPr lang="en-US" sz="1600" dirty="0">
                <a:solidFill>
                  <a:schemeClr val="bg1"/>
                </a:solidFill>
              </a:rPr>
              <a:t>National guidelines for density limits, alert thresholds, and crowd-monitoring tools will ensure consistent and safer management across large events.</a:t>
            </a:r>
          </a:p>
        </p:txBody>
      </p:sp>
      <p:pic>
        <p:nvPicPr>
          <p:cNvPr id="29" name="Picture 28">
            <a:extLst>
              <a:ext uri="{FF2B5EF4-FFF2-40B4-BE49-F238E27FC236}">
                <a16:creationId xmlns:a16="http://schemas.microsoft.com/office/drawing/2014/main" id="{7FEAB269-E195-58CA-B6D5-8659409F0407}"/>
              </a:ext>
            </a:extLst>
          </p:cNvPr>
          <p:cNvPicPr>
            <a:picLocks noChangeAspect="1"/>
          </p:cNvPicPr>
          <p:nvPr/>
        </p:nvPicPr>
        <p:blipFill>
          <a:blip r:embed="rId5"/>
          <a:stretch>
            <a:fillRect/>
          </a:stretch>
        </p:blipFill>
        <p:spPr>
          <a:xfrm>
            <a:off x="9085363" y="0"/>
            <a:ext cx="5499316" cy="82295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38826"/>
          </a:xfrm>
          <a:prstGeom prst="rect">
            <a:avLst/>
          </a:prstGeom>
        </p:spPr>
      </p:pic>
      <p:sp>
        <p:nvSpPr>
          <p:cNvPr id="3" name="Text 0"/>
          <p:cNvSpPr/>
          <p:nvPr/>
        </p:nvSpPr>
        <p:spPr>
          <a:xfrm>
            <a:off x="570786" y="2620566"/>
            <a:ext cx="7850862" cy="536496"/>
          </a:xfrm>
          <a:prstGeom prst="rect">
            <a:avLst/>
          </a:prstGeom>
          <a:noFill/>
          <a:ln/>
        </p:spPr>
        <p:txBody>
          <a:bodyPr wrap="none" lIns="0" tIns="0" rIns="0" bIns="0" rtlCol="0" anchor="t"/>
          <a:lstStyle/>
          <a:p>
            <a:pPr marL="0" indent="0" algn="l">
              <a:lnSpc>
                <a:spcPts val="4200"/>
              </a:lnSpc>
              <a:buNone/>
            </a:pPr>
            <a:r>
              <a:rPr lang="en-US" sz="3350" dirty="0">
                <a:solidFill>
                  <a:srgbClr val="FAEBEB"/>
                </a:solidFill>
                <a:latin typeface="Dela Gothic One" pitchFamily="34" charset="0"/>
                <a:ea typeface="Dela Gothic One" pitchFamily="34" charset="-122"/>
                <a:cs typeface="Dela Gothic One" pitchFamily="34" charset="-120"/>
              </a:rPr>
              <a:t>The Human Cost of Stampedes</a:t>
            </a:r>
            <a:endParaRPr lang="en-US" sz="3350" dirty="0"/>
          </a:p>
        </p:txBody>
      </p:sp>
      <p:sp>
        <p:nvSpPr>
          <p:cNvPr id="4" name="Text 1"/>
          <p:cNvSpPr/>
          <p:nvPr/>
        </p:nvSpPr>
        <p:spPr>
          <a:xfrm>
            <a:off x="797480" y="3666530"/>
            <a:ext cx="6545461" cy="1043940"/>
          </a:xfrm>
          <a:prstGeom prst="rect">
            <a:avLst/>
          </a:prstGeom>
          <a:noFill/>
          <a:ln/>
        </p:spPr>
        <p:txBody>
          <a:bodyPr wrap="square" lIns="0" tIns="0" rIns="0" bIns="0" rtlCol="0" anchor="t"/>
          <a:lstStyle/>
          <a:p>
            <a:pPr marL="0" indent="0" algn="ctr">
              <a:lnSpc>
                <a:spcPts val="2050"/>
              </a:lnSpc>
              <a:buNone/>
            </a:pPr>
            <a:r>
              <a:rPr lang="en-US" sz="2400" dirty="0">
                <a:solidFill>
                  <a:srgbClr val="FFE5E5"/>
                </a:solidFill>
                <a:latin typeface="Times New Roman" panose="02020603050405020304" pitchFamily="18" charset="0"/>
                <a:ea typeface="DM Sans" pitchFamily="34" charset="-122"/>
                <a:cs typeface="Times New Roman" panose="02020603050405020304" pitchFamily="18" charset="0"/>
              </a:rPr>
              <a:t>Stampedes and crowd crushes remain among the deadliest mass casualty events worldwide, claiming thousands of lives and leaving countless others injured. These tragedies strike without warning at concerts, religious pilgrimages, sporting events, and public celebrations.</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7521773" y="3666530"/>
            <a:ext cx="3170753" cy="538163"/>
          </a:xfrm>
          <a:prstGeom prst="rect">
            <a:avLst/>
          </a:prstGeom>
          <a:noFill/>
          <a:ln/>
        </p:spPr>
        <p:txBody>
          <a:bodyPr wrap="none" lIns="0" tIns="0" rIns="0" bIns="0" rtlCol="0" anchor="t"/>
          <a:lstStyle/>
          <a:p>
            <a:pPr marL="0" indent="0" algn="ctr">
              <a:lnSpc>
                <a:spcPts val="4200"/>
              </a:lnSpc>
              <a:buNone/>
            </a:pPr>
            <a:r>
              <a:rPr lang="en-US" sz="4200" dirty="0">
                <a:solidFill>
                  <a:srgbClr val="FFE5E5"/>
                </a:solidFill>
                <a:latin typeface="Dela Gothic One" pitchFamily="34" charset="0"/>
                <a:ea typeface="Dela Gothic One" pitchFamily="34" charset="-122"/>
                <a:cs typeface="Dela Gothic One" pitchFamily="34" charset="-120"/>
              </a:rPr>
              <a:t>2.5 lac</a:t>
            </a:r>
            <a:endParaRPr lang="en-US" sz="4200" dirty="0"/>
          </a:p>
        </p:txBody>
      </p:sp>
      <p:sp>
        <p:nvSpPr>
          <p:cNvPr id="7" name="Text 4"/>
          <p:cNvSpPr/>
          <p:nvPr/>
        </p:nvSpPr>
        <p:spPr>
          <a:xfrm>
            <a:off x="7693700" y="4408408"/>
            <a:ext cx="2826782" cy="268248"/>
          </a:xfrm>
          <a:prstGeom prst="rect">
            <a:avLst/>
          </a:prstGeom>
          <a:noFill/>
          <a:ln/>
        </p:spPr>
        <p:txBody>
          <a:bodyPr wrap="none" lIns="0" tIns="0" rIns="0" bIns="0" rtlCol="0" anchor="t"/>
          <a:lstStyle/>
          <a:p>
            <a:pPr marL="0" indent="0" algn="ctr">
              <a:lnSpc>
                <a:spcPts val="2100"/>
              </a:lnSpc>
              <a:buNone/>
            </a:pPr>
            <a:r>
              <a:rPr lang="en-US" sz="1650" b="1" dirty="0">
                <a:solidFill>
                  <a:srgbClr val="FFE5E5"/>
                </a:solidFill>
                <a:latin typeface="Dela Gothic One" pitchFamily="34" charset="0"/>
                <a:ea typeface="Dela Gothic One" pitchFamily="34" charset="-122"/>
                <a:cs typeface="Dela Gothic One" pitchFamily="34" charset="-120"/>
              </a:rPr>
              <a:t>Bengaluru </a:t>
            </a:r>
            <a:r>
              <a:rPr lang="en-US" sz="1650" dirty="0">
                <a:solidFill>
                  <a:srgbClr val="FFE5E5"/>
                </a:solidFill>
                <a:latin typeface="Dela Gothic One" pitchFamily="34" charset="0"/>
                <a:ea typeface="Dela Gothic One" pitchFamily="34" charset="-122"/>
                <a:cs typeface="Dela Gothic One" pitchFamily="34" charset="-120"/>
              </a:rPr>
              <a:t>Stampede </a:t>
            </a:r>
            <a:endParaRPr lang="en-US" sz="1650" dirty="0"/>
          </a:p>
        </p:txBody>
      </p:sp>
      <p:sp>
        <p:nvSpPr>
          <p:cNvPr id="8" name="Text 5"/>
          <p:cNvSpPr/>
          <p:nvPr/>
        </p:nvSpPr>
        <p:spPr>
          <a:xfrm>
            <a:off x="7521773" y="4839653"/>
            <a:ext cx="3170753" cy="521970"/>
          </a:xfrm>
          <a:prstGeom prst="rect">
            <a:avLst/>
          </a:prstGeom>
          <a:noFill/>
          <a:ln/>
        </p:spPr>
        <p:txBody>
          <a:bodyPr wrap="square" lIns="0" tIns="0" rIns="0" bIns="0" rtlCol="0" anchor="t"/>
          <a:lstStyle/>
          <a:p>
            <a:pPr algn="ctr">
              <a:lnSpc>
                <a:spcPts val="2050"/>
              </a:lnSpc>
            </a:pPr>
            <a:r>
              <a:rPr lang="en-US" sz="1400" dirty="0">
                <a:solidFill>
                  <a:srgbClr val="FFE5E5"/>
                </a:solidFill>
                <a:latin typeface="DM Sans" pitchFamily="34" charset="0"/>
              </a:rPr>
              <a:t>June 4,2025 stamped due to uncontrolled fan surge outside </a:t>
            </a:r>
            <a:r>
              <a:rPr lang="en-US" sz="1400" dirty="0" err="1">
                <a:solidFill>
                  <a:srgbClr val="FFE5E5"/>
                </a:solidFill>
                <a:latin typeface="DM Sans" pitchFamily="34" charset="0"/>
              </a:rPr>
              <a:t>Chinnaswamy</a:t>
            </a:r>
            <a:r>
              <a:rPr lang="en-US" sz="1400" dirty="0">
                <a:solidFill>
                  <a:srgbClr val="FFE5E5"/>
                </a:solidFill>
                <a:latin typeface="DM Sans" pitchFamily="34" charset="0"/>
              </a:rPr>
              <a:t> Stadium </a:t>
            </a:r>
            <a:endParaRPr lang="en-US" sz="1400" dirty="0"/>
          </a:p>
        </p:txBody>
      </p:sp>
      <p:sp>
        <p:nvSpPr>
          <p:cNvPr id="9" name="Text 6"/>
          <p:cNvSpPr/>
          <p:nvPr/>
        </p:nvSpPr>
        <p:spPr>
          <a:xfrm>
            <a:off x="10896362" y="3666530"/>
            <a:ext cx="3170872" cy="538163"/>
          </a:xfrm>
          <a:prstGeom prst="rect">
            <a:avLst/>
          </a:prstGeom>
          <a:noFill/>
          <a:ln/>
        </p:spPr>
        <p:txBody>
          <a:bodyPr wrap="none" lIns="0" tIns="0" rIns="0" bIns="0" rtlCol="0" anchor="t"/>
          <a:lstStyle/>
          <a:p>
            <a:pPr marL="0" indent="0" algn="ctr">
              <a:lnSpc>
                <a:spcPts val="4200"/>
              </a:lnSpc>
              <a:buNone/>
            </a:pPr>
            <a:r>
              <a:rPr lang="en-US" sz="4200" dirty="0">
                <a:solidFill>
                  <a:srgbClr val="FFE5E5"/>
                </a:solidFill>
                <a:latin typeface="Dela Gothic One" pitchFamily="34" charset="0"/>
                <a:ea typeface="Dela Gothic One" pitchFamily="34" charset="-122"/>
                <a:cs typeface="Dela Gothic One" pitchFamily="34" charset="-120"/>
              </a:rPr>
              <a:t>11</a:t>
            </a:r>
            <a:endParaRPr lang="en-US" sz="4200" dirty="0"/>
          </a:p>
        </p:txBody>
      </p:sp>
      <p:sp>
        <p:nvSpPr>
          <p:cNvPr id="10" name="Text 7"/>
          <p:cNvSpPr/>
          <p:nvPr/>
        </p:nvSpPr>
        <p:spPr>
          <a:xfrm>
            <a:off x="11130558" y="4408408"/>
            <a:ext cx="2702362" cy="268248"/>
          </a:xfrm>
          <a:prstGeom prst="rect">
            <a:avLst/>
          </a:prstGeom>
          <a:noFill/>
          <a:ln/>
        </p:spPr>
        <p:txBody>
          <a:bodyPr wrap="none" lIns="0" tIns="0" rIns="0" bIns="0" rtlCol="0" anchor="t"/>
          <a:lstStyle/>
          <a:p>
            <a:pPr algn="ctr">
              <a:lnSpc>
                <a:spcPts val="2100"/>
              </a:lnSpc>
            </a:pPr>
            <a:r>
              <a:rPr lang="en-IN" sz="1650" dirty="0">
                <a:solidFill>
                  <a:srgbClr val="FFE5E5"/>
                </a:solidFill>
                <a:latin typeface="Dela Gothic One" panose="020B0604020202020204" charset="-128"/>
                <a:ea typeface="Dela Gothic One" panose="020B0604020202020204" charset="-128"/>
              </a:rPr>
              <a:t>Bengaluru stampede deaths</a:t>
            </a:r>
            <a:endParaRPr lang="en-US" sz="1650" dirty="0">
              <a:solidFill>
                <a:srgbClr val="FFE5E5"/>
              </a:solidFill>
              <a:latin typeface="Dela Gothic One" panose="020B0604020202020204" charset="-128"/>
              <a:ea typeface="Dela Gothic One" panose="020B0604020202020204" charset="-128"/>
            </a:endParaRPr>
          </a:p>
        </p:txBody>
      </p:sp>
      <p:sp>
        <p:nvSpPr>
          <p:cNvPr id="11" name="Text 8"/>
          <p:cNvSpPr/>
          <p:nvPr/>
        </p:nvSpPr>
        <p:spPr>
          <a:xfrm>
            <a:off x="10896362" y="4839653"/>
            <a:ext cx="3170872" cy="521970"/>
          </a:xfrm>
          <a:prstGeom prst="rect">
            <a:avLst/>
          </a:prstGeom>
          <a:noFill/>
          <a:ln/>
        </p:spPr>
        <p:txBody>
          <a:bodyPr wrap="square" lIns="0" tIns="0" rIns="0" bIns="0" rtlCol="0" anchor="t"/>
          <a:lstStyle/>
          <a:p>
            <a:pPr marL="0" indent="0" algn="ctr">
              <a:lnSpc>
                <a:spcPts val="2050"/>
              </a:lnSpc>
              <a:buNone/>
            </a:pPr>
            <a:r>
              <a:rPr lang="en-US" sz="1400" dirty="0">
                <a:solidFill>
                  <a:srgbClr val="FFE5E5"/>
                </a:solidFill>
                <a:latin typeface="DM Sans" pitchFamily="34" charset="0"/>
                <a:ea typeface="DM Sans" pitchFamily="34" charset="-122"/>
                <a:cs typeface="DM Sans" pitchFamily="34" charset="-120"/>
              </a:rPr>
              <a:t>2025 concert crowd surge crushing victims</a:t>
            </a:r>
            <a:endParaRPr lang="en-US" sz="1400" dirty="0"/>
          </a:p>
        </p:txBody>
      </p:sp>
      <p:sp>
        <p:nvSpPr>
          <p:cNvPr id="12" name="Text 9"/>
          <p:cNvSpPr/>
          <p:nvPr/>
        </p:nvSpPr>
        <p:spPr>
          <a:xfrm>
            <a:off x="9209008" y="5769173"/>
            <a:ext cx="3170872" cy="538163"/>
          </a:xfrm>
          <a:prstGeom prst="rect">
            <a:avLst/>
          </a:prstGeom>
          <a:noFill/>
          <a:ln/>
        </p:spPr>
        <p:txBody>
          <a:bodyPr wrap="none" lIns="0" tIns="0" rIns="0" bIns="0" rtlCol="0" anchor="t"/>
          <a:lstStyle/>
          <a:p>
            <a:pPr marL="0" indent="0" algn="ctr">
              <a:lnSpc>
                <a:spcPts val="4200"/>
              </a:lnSpc>
              <a:buNone/>
            </a:pPr>
            <a:r>
              <a:rPr lang="en-US" sz="4200" dirty="0">
                <a:solidFill>
                  <a:srgbClr val="FFE5E5"/>
                </a:solidFill>
                <a:latin typeface="Dela Gothic One" pitchFamily="34" charset="0"/>
                <a:ea typeface="Dela Gothic One" pitchFamily="34" charset="-122"/>
                <a:cs typeface="Dela Gothic One" pitchFamily="34" charset="-120"/>
              </a:rPr>
              <a:t>100+</a:t>
            </a:r>
            <a:endParaRPr lang="en-US" sz="4200" dirty="0"/>
          </a:p>
        </p:txBody>
      </p:sp>
      <p:sp>
        <p:nvSpPr>
          <p:cNvPr id="13" name="Text 10"/>
          <p:cNvSpPr/>
          <p:nvPr/>
        </p:nvSpPr>
        <p:spPr>
          <a:xfrm>
            <a:off x="9721334" y="6511052"/>
            <a:ext cx="2146102" cy="268248"/>
          </a:xfrm>
          <a:prstGeom prst="rect">
            <a:avLst/>
          </a:prstGeom>
          <a:noFill/>
          <a:ln/>
        </p:spPr>
        <p:txBody>
          <a:bodyPr wrap="none" lIns="0" tIns="0" rIns="0" bIns="0" rtlCol="0" anchor="t"/>
          <a:lstStyle/>
          <a:p>
            <a:pPr marL="0" indent="0" algn="ctr">
              <a:lnSpc>
                <a:spcPts val="2100"/>
              </a:lnSpc>
              <a:buNone/>
            </a:pPr>
            <a:r>
              <a:rPr lang="en-US" sz="1650" dirty="0">
                <a:solidFill>
                  <a:srgbClr val="FFE5E5"/>
                </a:solidFill>
                <a:latin typeface="Dela Gothic One" pitchFamily="34" charset="0"/>
                <a:ea typeface="Dela Gothic One" pitchFamily="34" charset="-122"/>
                <a:cs typeface="Dela Gothic One" pitchFamily="34" charset="-120"/>
              </a:rPr>
              <a:t>Annual Injuries</a:t>
            </a:r>
            <a:endParaRPr lang="en-US" sz="1650" dirty="0"/>
          </a:p>
        </p:txBody>
      </p:sp>
      <p:sp>
        <p:nvSpPr>
          <p:cNvPr id="14" name="Text 11"/>
          <p:cNvSpPr/>
          <p:nvPr/>
        </p:nvSpPr>
        <p:spPr>
          <a:xfrm>
            <a:off x="9209008" y="6942296"/>
            <a:ext cx="3170872" cy="521970"/>
          </a:xfrm>
          <a:prstGeom prst="rect">
            <a:avLst/>
          </a:prstGeom>
          <a:noFill/>
          <a:ln/>
        </p:spPr>
        <p:txBody>
          <a:bodyPr wrap="square" lIns="0" tIns="0" rIns="0" bIns="0" rtlCol="0" anchor="t"/>
          <a:lstStyle/>
          <a:p>
            <a:pPr marL="0" indent="0" algn="ctr">
              <a:lnSpc>
                <a:spcPts val="2050"/>
              </a:lnSpc>
              <a:buNone/>
            </a:pPr>
            <a:r>
              <a:rPr lang="en-US" sz="1400" dirty="0">
                <a:solidFill>
                  <a:srgbClr val="FFE5E5"/>
                </a:solidFill>
                <a:latin typeface="DM Sans" pitchFamily="34" charset="0"/>
                <a:ea typeface="DM Sans" pitchFamily="34" charset="-122"/>
                <a:cs typeface="DM Sans" pitchFamily="34" charset="-120"/>
              </a:rPr>
              <a:t>Hundreds harmed globally each year in crowd incidents</a:t>
            </a:r>
            <a:endParaRPr lang="en-US" sz="1400" dirty="0"/>
          </a:p>
        </p:txBody>
      </p:sp>
      <p:sp>
        <p:nvSpPr>
          <p:cNvPr id="15" name="Rectangle 14">
            <a:extLst>
              <a:ext uri="{FF2B5EF4-FFF2-40B4-BE49-F238E27FC236}">
                <a16:creationId xmlns:a16="http://schemas.microsoft.com/office/drawing/2014/main" id="{869FE3CA-E207-1158-171B-0439935EFEA0}"/>
              </a:ext>
            </a:extLst>
          </p:cNvPr>
          <p:cNvSpPr/>
          <p:nvPr/>
        </p:nvSpPr>
        <p:spPr>
          <a:xfrm>
            <a:off x="12723541" y="7716644"/>
            <a:ext cx="1817649" cy="401444"/>
          </a:xfrm>
          <a:prstGeom prst="rect">
            <a:avLst/>
          </a:prstGeom>
          <a:solidFill>
            <a:srgbClr val="0A09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9013" y="533519"/>
            <a:ext cx="13272373" cy="1276350"/>
          </a:xfrm>
          <a:prstGeom prst="rect">
            <a:avLst/>
          </a:prstGeom>
          <a:noFill/>
          <a:ln/>
        </p:spPr>
        <p:txBody>
          <a:bodyPr wrap="square" lIns="0" tIns="0" rIns="0" bIns="0" rtlCol="0" anchor="t"/>
          <a:lstStyle/>
          <a:p>
            <a:pPr marL="0" indent="0" algn="l">
              <a:lnSpc>
                <a:spcPts val="5000"/>
              </a:lnSpc>
              <a:buNone/>
            </a:pPr>
            <a:r>
              <a:rPr lang="en-US" sz="4000" dirty="0">
                <a:solidFill>
                  <a:srgbClr val="FAEBEB"/>
                </a:solidFill>
                <a:latin typeface="Dela Gothic One" pitchFamily="34" charset="0"/>
                <a:ea typeface="Dela Gothic One" pitchFamily="34" charset="-122"/>
                <a:cs typeface="Dela Gothic One" pitchFamily="34" charset="-120"/>
              </a:rPr>
              <a:t>What Causes Stampedes and Crowd Surges?</a:t>
            </a:r>
            <a:endParaRPr lang="en-US" sz="4000" dirty="0"/>
          </a:p>
        </p:txBody>
      </p:sp>
      <p:sp>
        <p:nvSpPr>
          <p:cNvPr id="3" name="Text 1"/>
          <p:cNvSpPr/>
          <p:nvPr/>
        </p:nvSpPr>
        <p:spPr>
          <a:xfrm>
            <a:off x="679013" y="2197894"/>
            <a:ext cx="13272373" cy="621030"/>
          </a:xfrm>
          <a:prstGeom prst="rect">
            <a:avLst/>
          </a:prstGeom>
          <a:noFill/>
          <a:ln/>
        </p:spPr>
        <p:txBody>
          <a:bodyPr wrap="squar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Understanding the root causes is essential to developing effective prevention strategies. Stampedes rarely have a single trigger—they result from a dangerous combination of environmental, psychological, and logistical factors.</a:t>
            </a:r>
            <a:endParaRPr lang="en-US" sz="1500" dirty="0"/>
          </a:p>
        </p:txBody>
      </p:sp>
      <p:sp>
        <p:nvSpPr>
          <p:cNvPr id="4" name="Shape 2"/>
          <p:cNvSpPr/>
          <p:nvPr/>
        </p:nvSpPr>
        <p:spPr>
          <a:xfrm>
            <a:off x="679013" y="3037165"/>
            <a:ext cx="6539151" cy="2235518"/>
          </a:xfrm>
          <a:prstGeom prst="roundRect">
            <a:avLst>
              <a:gd name="adj" fmla="val 3645"/>
            </a:avLst>
          </a:prstGeom>
          <a:solidFill>
            <a:srgbClr val="740B0B"/>
          </a:solidFill>
          <a:ln w="7620">
            <a:solidFill>
              <a:srgbClr val="8D2424"/>
            </a:solidFill>
            <a:prstDash val="solid"/>
          </a:ln>
        </p:spPr>
      </p:sp>
      <p:sp>
        <p:nvSpPr>
          <p:cNvPr id="5" name="Shape 3"/>
          <p:cNvSpPr/>
          <p:nvPr/>
        </p:nvSpPr>
        <p:spPr>
          <a:xfrm>
            <a:off x="880586" y="3238738"/>
            <a:ext cx="581978" cy="581978"/>
          </a:xfrm>
          <a:prstGeom prst="roundRect">
            <a:avLst>
              <a:gd name="adj" fmla="val 15710363"/>
            </a:avLst>
          </a:prstGeom>
          <a:solidFill>
            <a:srgbClr val="C91313"/>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606" y="3398758"/>
            <a:ext cx="261818" cy="261818"/>
          </a:xfrm>
          <a:prstGeom prst="rect">
            <a:avLst/>
          </a:prstGeom>
        </p:spPr>
      </p:pic>
      <p:sp>
        <p:nvSpPr>
          <p:cNvPr id="8" name="Text 5"/>
          <p:cNvSpPr/>
          <p:nvPr/>
        </p:nvSpPr>
        <p:spPr>
          <a:xfrm>
            <a:off x="880586" y="4450080"/>
            <a:ext cx="6136005" cy="621030"/>
          </a:xfrm>
          <a:prstGeom prst="rect">
            <a:avLst/>
          </a:prstGeom>
          <a:noFill/>
          <a:ln/>
        </p:spPr>
        <p:txBody>
          <a:bodyPr wrap="square" lIns="0" tIns="0" rIns="0" bIns="0" rtlCol="0" anchor="t"/>
          <a:lstStyle/>
          <a:p>
            <a:pPr>
              <a:lnSpc>
                <a:spcPts val="2400"/>
              </a:lnSpc>
            </a:pPr>
            <a:r>
              <a:rPr lang="en-US" sz="1600" dirty="0">
                <a:solidFill>
                  <a:schemeClr val="bg1"/>
                </a:solidFill>
              </a:rPr>
              <a:t>When thousands enter a confined area, crowd density rises quickly, reducing personal space and movement control.</a:t>
            </a:r>
            <a:endParaRPr lang="en-US" sz="1500" dirty="0">
              <a:solidFill>
                <a:schemeClr val="bg1"/>
              </a:solidFill>
            </a:endParaRPr>
          </a:p>
        </p:txBody>
      </p:sp>
      <p:sp>
        <p:nvSpPr>
          <p:cNvPr id="9" name="Shape 6"/>
          <p:cNvSpPr/>
          <p:nvPr/>
        </p:nvSpPr>
        <p:spPr>
          <a:xfrm>
            <a:off x="7412117" y="3037165"/>
            <a:ext cx="6539270" cy="2235518"/>
          </a:xfrm>
          <a:prstGeom prst="roundRect">
            <a:avLst>
              <a:gd name="adj" fmla="val 3645"/>
            </a:avLst>
          </a:prstGeom>
          <a:solidFill>
            <a:srgbClr val="740B0B"/>
          </a:solidFill>
          <a:ln w="7620">
            <a:solidFill>
              <a:srgbClr val="8D2424"/>
            </a:solidFill>
            <a:prstDash val="solid"/>
          </a:ln>
        </p:spPr>
      </p:sp>
      <p:sp>
        <p:nvSpPr>
          <p:cNvPr id="10" name="Shape 7"/>
          <p:cNvSpPr/>
          <p:nvPr/>
        </p:nvSpPr>
        <p:spPr>
          <a:xfrm>
            <a:off x="7613690" y="3238738"/>
            <a:ext cx="581978" cy="581978"/>
          </a:xfrm>
          <a:prstGeom prst="roundRect">
            <a:avLst>
              <a:gd name="adj" fmla="val 15710363"/>
            </a:avLst>
          </a:prstGeom>
          <a:solidFill>
            <a:srgbClr val="C91313"/>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3710" y="3398758"/>
            <a:ext cx="261818" cy="261818"/>
          </a:xfrm>
          <a:prstGeom prst="rect">
            <a:avLst/>
          </a:prstGeom>
        </p:spPr>
      </p:pic>
      <p:sp>
        <p:nvSpPr>
          <p:cNvPr id="13" name="Text 9"/>
          <p:cNvSpPr/>
          <p:nvPr/>
        </p:nvSpPr>
        <p:spPr>
          <a:xfrm>
            <a:off x="7613690" y="4450080"/>
            <a:ext cx="6136124" cy="621030"/>
          </a:xfrm>
          <a:prstGeom prst="rect">
            <a:avLst/>
          </a:prstGeom>
          <a:noFill/>
          <a:ln/>
        </p:spPr>
        <p:txBody>
          <a:bodyPr wrap="square" lIns="0" tIns="0" rIns="0" bIns="0" rtlCol="0" anchor="t"/>
          <a:lstStyle/>
          <a:p>
            <a:pPr>
              <a:lnSpc>
                <a:spcPts val="2400"/>
              </a:lnSpc>
            </a:pPr>
            <a:r>
              <a:rPr lang="en-US" sz="1600" dirty="0">
                <a:solidFill>
                  <a:schemeClr val="bg1"/>
                </a:solidFill>
              </a:rPr>
              <a:t>When density crosses safe thresholds (5–6 people/m²), small pushes create dangerous pressure waves through the crowd.</a:t>
            </a:r>
            <a:endParaRPr lang="en-US" sz="1500" dirty="0">
              <a:solidFill>
                <a:schemeClr val="bg1"/>
              </a:solidFill>
            </a:endParaRPr>
          </a:p>
        </p:txBody>
      </p:sp>
      <p:sp>
        <p:nvSpPr>
          <p:cNvPr id="14" name="Shape 10"/>
          <p:cNvSpPr/>
          <p:nvPr/>
        </p:nvSpPr>
        <p:spPr>
          <a:xfrm>
            <a:off x="679013" y="5477787"/>
            <a:ext cx="6539151" cy="2235518"/>
          </a:xfrm>
          <a:prstGeom prst="roundRect">
            <a:avLst>
              <a:gd name="adj" fmla="val 3645"/>
            </a:avLst>
          </a:prstGeom>
          <a:solidFill>
            <a:srgbClr val="740B0B"/>
          </a:solidFill>
          <a:ln w="7620">
            <a:solidFill>
              <a:srgbClr val="8D2424"/>
            </a:solidFill>
            <a:prstDash val="solid"/>
          </a:ln>
        </p:spPr>
      </p:sp>
      <p:sp>
        <p:nvSpPr>
          <p:cNvPr id="15" name="Shape 11"/>
          <p:cNvSpPr/>
          <p:nvPr/>
        </p:nvSpPr>
        <p:spPr>
          <a:xfrm>
            <a:off x="880586" y="5668208"/>
            <a:ext cx="581978" cy="581978"/>
          </a:xfrm>
          <a:prstGeom prst="roundRect">
            <a:avLst>
              <a:gd name="adj" fmla="val 15710363"/>
            </a:avLst>
          </a:prstGeom>
          <a:solidFill>
            <a:srgbClr val="C91313"/>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0606" y="5828228"/>
            <a:ext cx="261818" cy="261818"/>
          </a:xfrm>
          <a:prstGeom prst="rect">
            <a:avLst/>
          </a:prstGeom>
        </p:spPr>
      </p:pic>
      <p:sp>
        <p:nvSpPr>
          <p:cNvPr id="17" name="Text 12"/>
          <p:cNvSpPr/>
          <p:nvPr/>
        </p:nvSpPr>
        <p:spPr>
          <a:xfrm>
            <a:off x="880586" y="6444139"/>
            <a:ext cx="2721293" cy="319088"/>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rPr>
              <a:t>Uncontrolled Crowd Surge</a:t>
            </a:r>
            <a:endParaRPr lang="en-US" sz="2000" dirty="0"/>
          </a:p>
        </p:txBody>
      </p:sp>
      <p:sp>
        <p:nvSpPr>
          <p:cNvPr id="18" name="Text 13"/>
          <p:cNvSpPr/>
          <p:nvPr/>
        </p:nvSpPr>
        <p:spPr>
          <a:xfrm>
            <a:off x="880586" y="6879550"/>
            <a:ext cx="6136005" cy="621030"/>
          </a:xfrm>
          <a:prstGeom prst="rect">
            <a:avLst/>
          </a:prstGeom>
          <a:noFill/>
          <a:ln/>
        </p:spPr>
        <p:txBody>
          <a:bodyPr wrap="square" lIns="0" tIns="0" rIns="0" bIns="0" rtlCol="0" anchor="t"/>
          <a:lstStyle/>
          <a:p>
            <a:pPr>
              <a:lnSpc>
                <a:spcPts val="2400"/>
              </a:lnSpc>
            </a:pPr>
            <a:r>
              <a:rPr lang="en-US" sz="1600" dirty="0">
                <a:solidFill>
                  <a:schemeClr val="bg1"/>
                </a:solidFill>
              </a:rPr>
              <a:t>Sudden mass entry—often triggered by free entry, excitement, or last-minute opening of gates—creates instant bottlenecks and compression.</a:t>
            </a:r>
            <a:endParaRPr lang="en-US" sz="1500" dirty="0">
              <a:solidFill>
                <a:schemeClr val="bg1"/>
              </a:solidFill>
            </a:endParaRPr>
          </a:p>
        </p:txBody>
      </p:sp>
      <p:sp>
        <p:nvSpPr>
          <p:cNvPr id="19" name="Shape 14"/>
          <p:cNvSpPr/>
          <p:nvPr/>
        </p:nvSpPr>
        <p:spPr>
          <a:xfrm>
            <a:off x="7412117" y="5466636"/>
            <a:ext cx="6539270" cy="2235518"/>
          </a:xfrm>
          <a:prstGeom prst="roundRect">
            <a:avLst>
              <a:gd name="adj" fmla="val 3645"/>
            </a:avLst>
          </a:prstGeom>
          <a:solidFill>
            <a:srgbClr val="740B0B"/>
          </a:solidFill>
          <a:ln w="7620">
            <a:solidFill>
              <a:srgbClr val="8D2424"/>
            </a:solidFill>
            <a:prstDash val="solid"/>
          </a:ln>
        </p:spPr>
      </p:sp>
      <p:sp>
        <p:nvSpPr>
          <p:cNvPr id="20" name="Shape 15"/>
          <p:cNvSpPr/>
          <p:nvPr/>
        </p:nvSpPr>
        <p:spPr>
          <a:xfrm>
            <a:off x="7613690" y="5668208"/>
            <a:ext cx="581978" cy="581978"/>
          </a:xfrm>
          <a:prstGeom prst="roundRect">
            <a:avLst>
              <a:gd name="adj" fmla="val 15710363"/>
            </a:avLst>
          </a:prstGeom>
          <a:solidFill>
            <a:srgbClr val="C91313"/>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3710" y="5828228"/>
            <a:ext cx="261818" cy="261818"/>
          </a:xfrm>
          <a:prstGeom prst="rect">
            <a:avLst/>
          </a:prstGeom>
        </p:spPr>
      </p:pic>
      <p:sp>
        <p:nvSpPr>
          <p:cNvPr id="22" name="Text 16"/>
          <p:cNvSpPr/>
          <p:nvPr/>
        </p:nvSpPr>
        <p:spPr>
          <a:xfrm>
            <a:off x="7613690" y="6444139"/>
            <a:ext cx="2552938" cy="319088"/>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rPr>
              <a:t>Lack of Coordination with police</a:t>
            </a:r>
            <a:endParaRPr lang="en-US" sz="2000" dirty="0"/>
          </a:p>
        </p:txBody>
      </p:sp>
      <p:sp>
        <p:nvSpPr>
          <p:cNvPr id="23" name="Text 17"/>
          <p:cNvSpPr/>
          <p:nvPr/>
        </p:nvSpPr>
        <p:spPr>
          <a:xfrm>
            <a:off x="7613690" y="6879550"/>
            <a:ext cx="6136124" cy="621030"/>
          </a:xfrm>
          <a:prstGeom prst="rect">
            <a:avLst/>
          </a:prstGeom>
          <a:noFill/>
          <a:ln/>
        </p:spPr>
        <p:txBody>
          <a:bodyPr wrap="square" lIns="0" tIns="0" rIns="0" bIns="0" rtlCol="0" anchor="t"/>
          <a:lstStyle/>
          <a:p>
            <a:pPr>
              <a:lnSpc>
                <a:spcPts val="2400"/>
              </a:lnSpc>
            </a:pPr>
            <a:r>
              <a:rPr lang="en-US" sz="1600" dirty="0">
                <a:solidFill>
                  <a:schemeClr val="bg1"/>
                </a:solidFill>
              </a:rPr>
              <a:t>Poor communication between </a:t>
            </a:r>
            <a:r>
              <a:rPr lang="en-US" sz="1600" dirty="0" err="1">
                <a:solidFill>
                  <a:schemeClr val="bg1"/>
                </a:solidFill>
              </a:rPr>
              <a:t>organisers</a:t>
            </a:r>
            <a:r>
              <a:rPr lang="en-US" sz="1600" dirty="0">
                <a:solidFill>
                  <a:schemeClr val="bg1"/>
                </a:solidFill>
              </a:rPr>
              <a:t> and police leads to unmanaged entry/exit flow, causing congestion and unsafe crowd buildup</a:t>
            </a:r>
            <a:endParaRPr lang="en-US" sz="1500" dirty="0">
              <a:solidFill>
                <a:schemeClr val="bg1"/>
              </a:solidFill>
            </a:endParaRPr>
          </a:p>
        </p:txBody>
      </p:sp>
      <p:sp>
        <p:nvSpPr>
          <p:cNvPr id="25" name="Text 4">
            <a:extLst>
              <a:ext uri="{FF2B5EF4-FFF2-40B4-BE49-F238E27FC236}">
                <a16:creationId xmlns:a16="http://schemas.microsoft.com/office/drawing/2014/main" id="{A09F71E1-E93F-00D2-0C97-296EA036202F}"/>
              </a:ext>
            </a:extLst>
          </p:cNvPr>
          <p:cNvSpPr/>
          <p:nvPr/>
        </p:nvSpPr>
        <p:spPr>
          <a:xfrm>
            <a:off x="7613690" y="4072294"/>
            <a:ext cx="2552938" cy="319088"/>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Extreme Density</a:t>
            </a:r>
            <a:endParaRPr lang="en-US" sz="2000" dirty="0"/>
          </a:p>
        </p:txBody>
      </p:sp>
      <p:sp>
        <p:nvSpPr>
          <p:cNvPr id="26" name="Text 4">
            <a:extLst>
              <a:ext uri="{FF2B5EF4-FFF2-40B4-BE49-F238E27FC236}">
                <a16:creationId xmlns:a16="http://schemas.microsoft.com/office/drawing/2014/main" id="{AFE5966A-5EA3-2AC2-9962-B85293CA9A18}"/>
              </a:ext>
            </a:extLst>
          </p:cNvPr>
          <p:cNvSpPr/>
          <p:nvPr/>
        </p:nvSpPr>
        <p:spPr>
          <a:xfrm>
            <a:off x="880586" y="4014668"/>
            <a:ext cx="2552938" cy="319088"/>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rPr>
              <a:t>Large Gathering</a:t>
            </a:r>
            <a:endParaRPr lang="en-US" sz="2000" dirty="0"/>
          </a:p>
        </p:txBody>
      </p:sp>
      <p:sp>
        <p:nvSpPr>
          <p:cNvPr id="27" name="Rectangle 26">
            <a:extLst>
              <a:ext uri="{FF2B5EF4-FFF2-40B4-BE49-F238E27FC236}">
                <a16:creationId xmlns:a16="http://schemas.microsoft.com/office/drawing/2014/main" id="{757610EE-8C5B-88A9-0CB1-6B29538765A4}"/>
              </a:ext>
            </a:extLst>
          </p:cNvPr>
          <p:cNvSpPr/>
          <p:nvPr/>
        </p:nvSpPr>
        <p:spPr>
          <a:xfrm>
            <a:off x="12723541" y="7716644"/>
            <a:ext cx="1817649" cy="401444"/>
          </a:xfrm>
          <a:prstGeom prst="rect">
            <a:avLst/>
          </a:prstGeom>
          <a:solidFill>
            <a:srgbClr val="0A09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5791" y="656868"/>
            <a:ext cx="13197721" cy="578763"/>
          </a:xfrm>
          <a:prstGeom prst="rect">
            <a:avLst/>
          </a:prstGeom>
          <a:noFill/>
          <a:ln/>
        </p:spPr>
        <p:txBody>
          <a:bodyPr wrap="none" lIns="0" tIns="0" rIns="0" bIns="0" rtlCol="0" anchor="t"/>
          <a:lstStyle/>
          <a:p>
            <a:pPr marL="0" indent="0" algn="l">
              <a:lnSpc>
                <a:spcPts val="4550"/>
              </a:lnSpc>
              <a:buNone/>
            </a:pPr>
            <a:r>
              <a:rPr lang="en-US" sz="3600" dirty="0">
                <a:solidFill>
                  <a:srgbClr val="FAEBEB"/>
                </a:solidFill>
                <a:latin typeface="Dela Gothic One" pitchFamily="34" charset="0"/>
                <a:ea typeface="Dela Gothic One" pitchFamily="34" charset="-122"/>
                <a:cs typeface="Dela Gothic One" pitchFamily="34" charset="-120"/>
              </a:rPr>
              <a:t>Understanding Crowd Behavior Through Physics</a:t>
            </a:r>
            <a:endParaRPr lang="en-US" sz="3600" dirty="0"/>
          </a:p>
        </p:txBody>
      </p:sp>
      <p:pic>
        <p:nvPicPr>
          <p:cNvPr id="3" name="Image 0" descr="preencoded.png"/>
          <p:cNvPicPr>
            <a:picLocks noChangeAspect="1"/>
          </p:cNvPicPr>
          <p:nvPr/>
        </p:nvPicPr>
        <p:blipFill>
          <a:blip r:embed="rId3"/>
          <a:stretch>
            <a:fillRect/>
          </a:stretch>
        </p:blipFill>
        <p:spPr>
          <a:xfrm>
            <a:off x="615791" y="1697355"/>
            <a:ext cx="5102066" cy="5102066"/>
          </a:xfrm>
          <a:prstGeom prst="rect">
            <a:avLst/>
          </a:prstGeom>
        </p:spPr>
      </p:pic>
      <p:sp>
        <p:nvSpPr>
          <p:cNvPr id="4" name="Text 1"/>
          <p:cNvSpPr/>
          <p:nvPr/>
        </p:nvSpPr>
        <p:spPr>
          <a:xfrm>
            <a:off x="6154579" y="1657707"/>
            <a:ext cx="7867650" cy="844391"/>
          </a:xfrm>
          <a:prstGeom prst="rect">
            <a:avLst/>
          </a:prstGeom>
          <a:noFill/>
          <a:ln/>
        </p:spPr>
        <p:txBody>
          <a:bodyPr wrap="squar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Modern crowd science applies physics principles to understand how large groups move and interact. At extreme densities, human crowds exhibit behaviors remarkably similar to fluid dynamics and particle physics.</a:t>
            </a:r>
            <a:endParaRPr lang="en-US" sz="1350" dirty="0"/>
          </a:p>
        </p:txBody>
      </p:sp>
      <p:pic>
        <p:nvPicPr>
          <p:cNvPr id="5" name="Image 1" descr="preencoded.png"/>
          <p:cNvPicPr>
            <a:picLocks noChangeAspect="1"/>
          </p:cNvPicPr>
          <p:nvPr/>
        </p:nvPicPr>
        <p:blipFill>
          <a:blip r:embed="rId4"/>
          <a:stretch>
            <a:fillRect/>
          </a:stretch>
        </p:blipFill>
        <p:spPr>
          <a:xfrm>
            <a:off x="6154579" y="2699980"/>
            <a:ext cx="879634" cy="1098352"/>
          </a:xfrm>
          <a:prstGeom prst="rect">
            <a:avLst/>
          </a:prstGeom>
        </p:spPr>
      </p:pic>
      <p:sp>
        <p:nvSpPr>
          <p:cNvPr id="6" name="Text 2"/>
          <p:cNvSpPr/>
          <p:nvPr/>
        </p:nvSpPr>
        <p:spPr>
          <a:xfrm>
            <a:off x="7210068" y="2875836"/>
            <a:ext cx="2627352" cy="289322"/>
          </a:xfrm>
          <a:prstGeom prst="rect">
            <a:avLst/>
          </a:prstGeom>
          <a:noFill/>
          <a:ln/>
        </p:spPr>
        <p:txBody>
          <a:bodyPr wrap="none" lIns="0" tIns="0" rIns="0" bIns="0" rtlCol="0" anchor="t"/>
          <a:lstStyle/>
          <a:p>
            <a:pPr marL="0" indent="0" algn="l">
              <a:lnSpc>
                <a:spcPts val="2250"/>
              </a:lnSpc>
              <a:buNone/>
            </a:pPr>
            <a:r>
              <a:rPr lang="en-US" dirty="0">
                <a:solidFill>
                  <a:srgbClr val="FFE5E5"/>
                </a:solidFill>
                <a:latin typeface="Dela Gothic One" pitchFamily="34" charset="0"/>
                <a:ea typeface="Dela Gothic One" pitchFamily="34" charset="-122"/>
              </a:rPr>
              <a:t>Density</a:t>
            </a:r>
            <a:endParaRPr lang="en-US" sz="1800" dirty="0"/>
          </a:p>
        </p:txBody>
      </p:sp>
      <p:sp>
        <p:nvSpPr>
          <p:cNvPr id="7" name="Text 3"/>
          <p:cNvSpPr/>
          <p:nvPr/>
        </p:nvSpPr>
        <p:spPr>
          <a:xfrm>
            <a:off x="7210068" y="3341013"/>
            <a:ext cx="6812161" cy="281464"/>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rPr>
              <a:t>More people crowding into one place increases pressure and movement risk</a:t>
            </a:r>
            <a:endParaRPr lang="en-US" sz="1350" dirty="0"/>
          </a:p>
        </p:txBody>
      </p:sp>
      <p:pic>
        <p:nvPicPr>
          <p:cNvPr id="8" name="Image 2" descr="preencoded.png"/>
          <p:cNvPicPr>
            <a:picLocks noChangeAspect="1"/>
          </p:cNvPicPr>
          <p:nvPr/>
        </p:nvPicPr>
        <p:blipFill>
          <a:blip r:embed="rId5"/>
          <a:stretch>
            <a:fillRect/>
          </a:stretch>
        </p:blipFill>
        <p:spPr>
          <a:xfrm>
            <a:off x="6154579" y="3798332"/>
            <a:ext cx="879634" cy="1098352"/>
          </a:xfrm>
          <a:prstGeom prst="rect">
            <a:avLst/>
          </a:prstGeom>
        </p:spPr>
      </p:pic>
      <p:sp>
        <p:nvSpPr>
          <p:cNvPr id="9" name="Text 4"/>
          <p:cNvSpPr/>
          <p:nvPr/>
        </p:nvSpPr>
        <p:spPr>
          <a:xfrm>
            <a:off x="7210068" y="3974187"/>
            <a:ext cx="2314932" cy="289322"/>
          </a:xfrm>
          <a:prstGeom prst="rect">
            <a:avLst/>
          </a:prstGeom>
          <a:noFill/>
          <a:ln/>
        </p:spPr>
        <p:txBody>
          <a:bodyPr wrap="none" lIns="0" tIns="0" rIns="0" bIns="0" rtlCol="0" anchor="t"/>
          <a:lstStyle/>
          <a:p>
            <a:pPr marL="0" indent="0" algn="l">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Pressure</a:t>
            </a:r>
            <a:endParaRPr lang="en-US" sz="1800" dirty="0"/>
          </a:p>
        </p:txBody>
      </p:sp>
      <p:sp>
        <p:nvSpPr>
          <p:cNvPr id="10" name="Text 5"/>
          <p:cNvSpPr/>
          <p:nvPr/>
        </p:nvSpPr>
        <p:spPr>
          <a:xfrm>
            <a:off x="7210068" y="4439364"/>
            <a:ext cx="6812161" cy="281464"/>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rPr>
              <a:t>Crowd pushes build up force that becomes dangerous very quickly</a:t>
            </a:r>
            <a:endParaRPr lang="en-US" sz="1350" dirty="0"/>
          </a:p>
        </p:txBody>
      </p:sp>
      <p:pic>
        <p:nvPicPr>
          <p:cNvPr id="11" name="Image 3" descr="preencoded.png"/>
          <p:cNvPicPr>
            <a:picLocks noChangeAspect="1"/>
          </p:cNvPicPr>
          <p:nvPr/>
        </p:nvPicPr>
        <p:blipFill>
          <a:blip r:embed="rId6"/>
          <a:stretch>
            <a:fillRect/>
          </a:stretch>
        </p:blipFill>
        <p:spPr>
          <a:xfrm>
            <a:off x="6154579" y="4896683"/>
            <a:ext cx="879634" cy="1379815"/>
          </a:xfrm>
          <a:prstGeom prst="rect">
            <a:avLst/>
          </a:prstGeom>
        </p:spPr>
      </p:pic>
      <p:sp>
        <p:nvSpPr>
          <p:cNvPr id="12" name="Text 6"/>
          <p:cNvSpPr/>
          <p:nvPr/>
        </p:nvSpPr>
        <p:spPr>
          <a:xfrm>
            <a:off x="7210068" y="5072539"/>
            <a:ext cx="2314932" cy="289322"/>
          </a:xfrm>
          <a:prstGeom prst="rect">
            <a:avLst/>
          </a:prstGeom>
          <a:noFill/>
          <a:ln/>
        </p:spPr>
        <p:txBody>
          <a:bodyPr wrap="none" lIns="0" tIns="0" rIns="0" bIns="0" rtlCol="0" anchor="t"/>
          <a:lstStyle/>
          <a:p>
            <a:pPr marL="0" indent="0" algn="l">
              <a:lnSpc>
                <a:spcPts val="2250"/>
              </a:lnSpc>
              <a:buNone/>
            </a:pPr>
            <a:r>
              <a:rPr lang="en-US" dirty="0">
                <a:solidFill>
                  <a:srgbClr val="FFE5E5"/>
                </a:solidFill>
                <a:latin typeface="Dela Gothic One" pitchFamily="34" charset="0"/>
                <a:ea typeface="Dela Gothic One" pitchFamily="34" charset="-122"/>
              </a:rPr>
              <a:t>Waves</a:t>
            </a:r>
            <a:endParaRPr lang="en-US" sz="1800" dirty="0"/>
          </a:p>
        </p:txBody>
      </p:sp>
      <p:sp>
        <p:nvSpPr>
          <p:cNvPr id="13" name="Text 7"/>
          <p:cNvSpPr/>
          <p:nvPr/>
        </p:nvSpPr>
        <p:spPr>
          <a:xfrm>
            <a:off x="7210068" y="5537716"/>
            <a:ext cx="6812161" cy="562927"/>
          </a:xfrm>
          <a:prstGeom prst="rect">
            <a:avLst/>
          </a:prstGeom>
          <a:noFill/>
          <a:ln/>
        </p:spPr>
        <p:txBody>
          <a:bodyPr wrap="square" lIns="0" tIns="0" rIns="0" bIns="0" rtlCol="0" anchor="t"/>
          <a:lstStyle/>
          <a:p>
            <a:pPr marL="0" indent="0" algn="l">
              <a:lnSpc>
                <a:spcPts val="2200"/>
              </a:lnSpc>
              <a:buNone/>
            </a:pPr>
            <a:r>
              <a:rPr lang="en-US" sz="1350" dirty="0">
                <a:solidFill>
                  <a:srgbClr val="FFE5E5"/>
                </a:solidFill>
                <a:latin typeface="DM Sans" pitchFamily="34" charset="0"/>
              </a:rPr>
              <a:t>Small pushes travel through people like waves causing sudden instability</a:t>
            </a:r>
            <a:endParaRPr lang="en-US" sz="1350" dirty="0"/>
          </a:p>
        </p:txBody>
      </p:sp>
      <p:pic>
        <p:nvPicPr>
          <p:cNvPr id="14" name="Image 4" descr="preencoded.png"/>
          <p:cNvPicPr>
            <a:picLocks noChangeAspect="1"/>
          </p:cNvPicPr>
          <p:nvPr/>
        </p:nvPicPr>
        <p:blipFill>
          <a:blip r:embed="rId7"/>
          <a:stretch>
            <a:fillRect/>
          </a:stretch>
        </p:blipFill>
        <p:spPr>
          <a:xfrm>
            <a:off x="6154579" y="6276499"/>
            <a:ext cx="879634" cy="1098352"/>
          </a:xfrm>
          <a:prstGeom prst="rect">
            <a:avLst/>
          </a:prstGeom>
        </p:spPr>
      </p:pic>
      <p:sp>
        <p:nvSpPr>
          <p:cNvPr id="15" name="Text 8"/>
          <p:cNvSpPr/>
          <p:nvPr/>
        </p:nvSpPr>
        <p:spPr>
          <a:xfrm>
            <a:off x="7210068" y="6452354"/>
            <a:ext cx="2314932" cy="289322"/>
          </a:xfrm>
          <a:prstGeom prst="rect">
            <a:avLst/>
          </a:prstGeom>
          <a:noFill/>
          <a:ln/>
        </p:spPr>
        <p:txBody>
          <a:bodyPr wrap="none" lIns="0" tIns="0" rIns="0" bIns="0" rtlCol="0" anchor="t"/>
          <a:lstStyle/>
          <a:p>
            <a:pPr marL="0" indent="0" algn="l">
              <a:lnSpc>
                <a:spcPts val="2250"/>
              </a:lnSpc>
              <a:buNone/>
            </a:pPr>
            <a:r>
              <a:rPr lang="en-US" dirty="0">
                <a:solidFill>
                  <a:srgbClr val="FFE5E5"/>
                </a:solidFill>
                <a:latin typeface="Dela Gothic One" pitchFamily="34" charset="0"/>
                <a:ea typeface="Dela Gothic One" pitchFamily="34" charset="-122"/>
              </a:rPr>
              <a:t>Panic</a:t>
            </a:r>
            <a:endParaRPr lang="en-US" sz="1800" dirty="0"/>
          </a:p>
        </p:txBody>
      </p:sp>
      <p:sp>
        <p:nvSpPr>
          <p:cNvPr id="16" name="Text 9"/>
          <p:cNvSpPr/>
          <p:nvPr/>
        </p:nvSpPr>
        <p:spPr>
          <a:xfrm>
            <a:off x="7210068" y="6917531"/>
            <a:ext cx="6812161" cy="281464"/>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rPr>
              <a:t>One persons reaction spreads fast , making the whole crowd unsafe</a:t>
            </a:r>
            <a:endParaRPr lang="en-US" sz="1350" dirty="0"/>
          </a:p>
        </p:txBody>
      </p:sp>
      <p:sp>
        <p:nvSpPr>
          <p:cNvPr id="17" name="Rectangle 16">
            <a:extLst>
              <a:ext uri="{FF2B5EF4-FFF2-40B4-BE49-F238E27FC236}">
                <a16:creationId xmlns:a16="http://schemas.microsoft.com/office/drawing/2014/main" id="{81441DBA-7190-C769-9551-2D9FF8E0F987}"/>
              </a:ext>
            </a:extLst>
          </p:cNvPr>
          <p:cNvSpPr/>
          <p:nvPr/>
        </p:nvSpPr>
        <p:spPr>
          <a:xfrm>
            <a:off x="12723541" y="7716644"/>
            <a:ext cx="1817649" cy="401444"/>
          </a:xfrm>
          <a:prstGeom prst="rect">
            <a:avLst/>
          </a:prstGeom>
          <a:solidFill>
            <a:srgbClr val="0A09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5553"/>
          </a:xfrm>
          <a:prstGeom prst="rect">
            <a:avLst/>
          </a:prstGeom>
        </p:spPr>
      </p:pic>
      <p:sp>
        <p:nvSpPr>
          <p:cNvPr id="3" name="Text 0"/>
          <p:cNvSpPr/>
          <p:nvPr/>
        </p:nvSpPr>
        <p:spPr>
          <a:xfrm>
            <a:off x="573762" y="450771"/>
            <a:ext cx="7996476" cy="1078706"/>
          </a:xfrm>
          <a:prstGeom prst="rect">
            <a:avLst/>
          </a:prstGeom>
          <a:noFill/>
          <a:ln/>
        </p:spPr>
        <p:txBody>
          <a:bodyPr wrap="square" lIns="0" tIns="0" rIns="0" bIns="0" rtlCol="0" anchor="t"/>
          <a:lstStyle/>
          <a:p>
            <a:pPr marL="0" indent="0" algn="l">
              <a:lnSpc>
                <a:spcPts val="4200"/>
              </a:lnSpc>
              <a:buNone/>
            </a:pPr>
            <a:r>
              <a:rPr lang="en-US" sz="3350" dirty="0">
                <a:solidFill>
                  <a:srgbClr val="FAEBEB"/>
                </a:solidFill>
                <a:latin typeface="Dela Gothic One" pitchFamily="34" charset="0"/>
                <a:ea typeface="Dela Gothic One" pitchFamily="34" charset="-122"/>
                <a:cs typeface="Dela Gothic One" pitchFamily="34" charset="-120"/>
              </a:rPr>
              <a:t>Traditional Prevention Strategies</a:t>
            </a:r>
            <a:endParaRPr lang="en-US" sz="3350" dirty="0"/>
          </a:p>
        </p:txBody>
      </p:sp>
      <p:sp>
        <p:nvSpPr>
          <p:cNvPr id="4" name="Text 1"/>
          <p:cNvSpPr/>
          <p:nvPr/>
        </p:nvSpPr>
        <p:spPr>
          <a:xfrm>
            <a:off x="573762" y="1688486"/>
            <a:ext cx="7996476" cy="786884"/>
          </a:xfrm>
          <a:prstGeom prst="rect">
            <a:avLst/>
          </a:prstGeom>
          <a:noFill/>
          <a:ln/>
        </p:spPr>
        <p:txBody>
          <a:bodyPr wrap="square" lIns="0" tIns="0" rIns="0" bIns="0" rtlCol="0" anchor="t"/>
          <a:lstStyle/>
          <a:p>
            <a:pPr marL="0" indent="0" algn="l">
              <a:lnSpc>
                <a:spcPts val="2050"/>
              </a:lnSpc>
              <a:buNone/>
            </a:pPr>
            <a:r>
              <a:rPr lang="en-US" sz="1600" dirty="0">
                <a:solidFill>
                  <a:srgbClr val="FFE5E5"/>
                </a:solidFill>
                <a:latin typeface="DM Sans" pitchFamily="34" charset="0"/>
                <a:ea typeface="DM Sans" pitchFamily="34" charset="-122"/>
                <a:cs typeface="DM Sans" pitchFamily="34" charset="-120"/>
              </a:rPr>
              <a:t>Before the digital age, crowd safety relied on careful planning, physical infrastructure, and human vigilance. While these foundational methods remain critical, they have inherent limitations in real-time adaptability.</a:t>
            </a:r>
            <a:endParaRPr lang="en-US" sz="1600" dirty="0"/>
          </a:p>
        </p:txBody>
      </p:sp>
      <p:sp>
        <p:nvSpPr>
          <p:cNvPr id="5" name="Text 2"/>
          <p:cNvSpPr/>
          <p:nvPr/>
        </p:nvSpPr>
        <p:spPr>
          <a:xfrm>
            <a:off x="573762" y="2746653"/>
            <a:ext cx="163949" cy="204907"/>
          </a:xfrm>
          <a:prstGeom prst="rect">
            <a:avLst/>
          </a:prstGeom>
          <a:noFill/>
          <a:ln/>
        </p:spPr>
        <p:txBody>
          <a:bodyPr wrap="none" lIns="0" tIns="0" rIns="0" bIns="0" rtlCol="0" anchor="t"/>
          <a:lstStyle/>
          <a:p>
            <a:pPr marL="0" indent="0" algn="l">
              <a:lnSpc>
                <a:spcPts val="2050"/>
              </a:lnSpc>
              <a:buNone/>
            </a:pPr>
            <a:r>
              <a:rPr lang="en-US" sz="1250" dirty="0">
                <a:solidFill>
                  <a:srgbClr val="FFE5E5"/>
                </a:solidFill>
                <a:latin typeface="Dela Gothic One Light" pitchFamily="34" charset="0"/>
                <a:ea typeface="Dela Gothic One Light" pitchFamily="34" charset="-122"/>
                <a:cs typeface="Dela Gothic One Light" pitchFamily="34" charset="-120"/>
              </a:rPr>
              <a:t>01</a:t>
            </a:r>
            <a:endParaRPr lang="en-US" sz="1250" dirty="0"/>
          </a:p>
        </p:txBody>
      </p:sp>
      <p:sp>
        <p:nvSpPr>
          <p:cNvPr id="6" name="Shape 3"/>
          <p:cNvSpPr/>
          <p:nvPr/>
        </p:nvSpPr>
        <p:spPr>
          <a:xfrm>
            <a:off x="573762" y="3002399"/>
            <a:ext cx="7996476" cy="22860"/>
          </a:xfrm>
          <a:prstGeom prst="rect">
            <a:avLst/>
          </a:prstGeom>
          <a:solidFill>
            <a:srgbClr val="C91313"/>
          </a:solidFill>
          <a:ln/>
        </p:spPr>
      </p:sp>
      <p:sp>
        <p:nvSpPr>
          <p:cNvPr id="7" name="Text 4"/>
          <p:cNvSpPr/>
          <p:nvPr/>
        </p:nvSpPr>
        <p:spPr>
          <a:xfrm>
            <a:off x="573762" y="3130034"/>
            <a:ext cx="3386614" cy="269677"/>
          </a:xfrm>
          <a:prstGeom prst="rect">
            <a:avLst/>
          </a:prstGeom>
          <a:noFill/>
          <a:ln/>
        </p:spPr>
        <p:txBody>
          <a:bodyPr wrap="none" lIns="0" tIns="0" rIns="0" bIns="0" rtlCol="0" anchor="t"/>
          <a:lstStyle/>
          <a:p>
            <a:pPr marL="0" indent="0" algn="l">
              <a:lnSpc>
                <a:spcPts val="2100"/>
              </a:lnSpc>
              <a:buNone/>
            </a:pPr>
            <a:r>
              <a:rPr lang="en-US" sz="2000" dirty="0">
                <a:solidFill>
                  <a:srgbClr val="FFE5E5"/>
                </a:solidFill>
                <a:latin typeface="Dela Gothic One" pitchFamily="34" charset="0"/>
                <a:ea typeface="Dela Gothic One" pitchFamily="34" charset="-122"/>
                <a:cs typeface="Dela Gothic One" pitchFamily="34" charset="-120"/>
              </a:rPr>
              <a:t>Risk Assessment &amp; Design</a:t>
            </a:r>
            <a:endParaRPr lang="en-US" sz="2000" dirty="0"/>
          </a:p>
        </p:txBody>
      </p:sp>
      <p:sp>
        <p:nvSpPr>
          <p:cNvPr id="8" name="Text 5"/>
          <p:cNvSpPr/>
          <p:nvPr/>
        </p:nvSpPr>
        <p:spPr>
          <a:xfrm>
            <a:off x="573762" y="3498056"/>
            <a:ext cx="8570238" cy="498278"/>
          </a:xfrm>
          <a:prstGeom prst="rect">
            <a:avLst/>
          </a:prstGeom>
          <a:noFill/>
          <a:ln/>
        </p:spPr>
        <p:txBody>
          <a:bodyPr wrap="none" lIns="0" tIns="0" rIns="0" bIns="0" rtlCol="0" anchor="t"/>
          <a:lstStyle/>
          <a:p>
            <a:pPr marL="0" indent="0" algn="l">
              <a:lnSpc>
                <a:spcPts val="2050"/>
              </a:lnSpc>
              <a:buNone/>
            </a:pPr>
            <a:r>
              <a:rPr lang="en-US" sz="1600" dirty="0">
                <a:solidFill>
                  <a:srgbClr val="FFE5E5"/>
                </a:solidFill>
                <a:latin typeface="DM Sans" pitchFamily="34" charset="0"/>
                <a:ea typeface="DM Sans" pitchFamily="34" charset="-122"/>
                <a:cs typeface="DM Sans" pitchFamily="34" charset="-120"/>
              </a:rPr>
              <a:t>Thorough evaluation of venue capacity, flow patterns, and potential hazards before </a:t>
            </a:r>
          </a:p>
          <a:p>
            <a:pPr marL="0" indent="0" algn="l">
              <a:lnSpc>
                <a:spcPts val="2050"/>
              </a:lnSpc>
              <a:buNone/>
            </a:pPr>
            <a:r>
              <a:rPr lang="en-US" sz="1600" dirty="0">
                <a:solidFill>
                  <a:srgbClr val="FFE5E5"/>
                </a:solidFill>
                <a:latin typeface="DM Sans" pitchFamily="34" charset="0"/>
                <a:ea typeface="DM Sans" pitchFamily="34" charset="-122"/>
                <a:cs typeface="DM Sans" pitchFamily="34" charset="-120"/>
              </a:rPr>
              <a:t>events</a:t>
            </a:r>
            <a:endParaRPr lang="en-US" sz="1600" dirty="0"/>
          </a:p>
        </p:txBody>
      </p:sp>
      <p:sp>
        <p:nvSpPr>
          <p:cNvPr id="9" name="Text 6"/>
          <p:cNvSpPr/>
          <p:nvPr/>
        </p:nvSpPr>
        <p:spPr>
          <a:xfrm>
            <a:off x="573762" y="4047173"/>
            <a:ext cx="163949" cy="204907"/>
          </a:xfrm>
          <a:prstGeom prst="rect">
            <a:avLst/>
          </a:prstGeom>
          <a:noFill/>
          <a:ln/>
        </p:spPr>
        <p:txBody>
          <a:bodyPr wrap="none" lIns="0" tIns="0" rIns="0" bIns="0" rtlCol="0" anchor="t"/>
          <a:lstStyle/>
          <a:p>
            <a:pPr marL="0" indent="0" algn="l">
              <a:lnSpc>
                <a:spcPts val="2050"/>
              </a:lnSpc>
              <a:buNone/>
            </a:pPr>
            <a:r>
              <a:rPr lang="en-US" sz="1250" dirty="0">
                <a:solidFill>
                  <a:srgbClr val="FFE5E5"/>
                </a:solidFill>
                <a:latin typeface="Dela Gothic One Light" pitchFamily="34" charset="0"/>
                <a:ea typeface="Dela Gothic One Light" pitchFamily="34" charset="-122"/>
                <a:cs typeface="Dela Gothic One Light" pitchFamily="34" charset="-120"/>
              </a:rPr>
              <a:t>02</a:t>
            </a:r>
            <a:endParaRPr lang="en-US" sz="1250" dirty="0"/>
          </a:p>
        </p:txBody>
      </p:sp>
      <p:sp>
        <p:nvSpPr>
          <p:cNvPr id="10" name="Shape 7"/>
          <p:cNvSpPr/>
          <p:nvPr/>
        </p:nvSpPr>
        <p:spPr>
          <a:xfrm>
            <a:off x="573762" y="4302919"/>
            <a:ext cx="7996476" cy="22860"/>
          </a:xfrm>
          <a:prstGeom prst="rect">
            <a:avLst/>
          </a:prstGeom>
          <a:solidFill>
            <a:srgbClr val="C91313"/>
          </a:solidFill>
          <a:ln/>
        </p:spPr>
      </p:sp>
      <p:sp>
        <p:nvSpPr>
          <p:cNvPr id="11" name="Text 8"/>
          <p:cNvSpPr/>
          <p:nvPr/>
        </p:nvSpPr>
        <p:spPr>
          <a:xfrm>
            <a:off x="573762" y="4430554"/>
            <a:ext cx="2536150" cy="269677"/>
          </a:xfrm>
          <a:prstGeom prst="rect">
            <a:avLst/>
          </a:prstGeom>
          <a:noFill/>
          <a:ln/>
        </p:spPr>
        <p:txBody>
          <a:bodyPr wrap="none" lIns="0" tIns="0" rIns="0" bIns="0" rtlCol="0" anchor="t"/>
          <a:lstStyle/>
          <a:p>
            <a:pPr marL="0" indent="0" algn="l">
              <a:lnSpc>
                <a:spcPts val="2100"/>
              </a:lnSpc>
              <a:buNone/>
            </a:pPr>
            <a:r>
              <a:rPr lang="en-US" sz="2000" dirty="0">
                <a:solidFill>
                  <a:srgbClr val="FFE5E5"/>
                </a:solidFill>
                <a:latin typeface="Dela Gothic One" pitchFamily="34" charset="0"/>
                <a:ea typeface="Dela Gothic One" pitchFamily="34" charset="-122"/>
                <a:cs typeface="Dela Gothic One" pitchFamily="34" charset="-120"/>
              </a:rPr>
              <a:t>Multiple Exit Routes</a:t>
            </a:r>
            <a:endParaRPr lang="en-US" sz="2000" dirty="0"/>
          </a:p>
        </p:txBody>
      </p:sp>
      <p:sp>
        <p:nvSpPr>
          <p:cNvPr id="12" name="Text 9"/>
          <p:cNvSpPr/>
          <p:nvPr/>
        </p:nvSpPr>
        <p:spPr>
          <a:xfrm>
            <a:off x="573762" y="4798576"/>
            <a:ext cx="7996476" cy="262295"/>
          </a:xfrm>
          <a:prstGeom prst="rect">
            <a:avLst/>
          </a:prstGeom>
          <a:noFill/>
          <a:ln/>
        </p:spPr>
        <p:txBody>
          <a:bodyPr wrap="none" lIns="0" tIns="0" rIns="0" bIns="0" rtlCol="0" anchor="t"/>
          <a:lstStyle/>
          <a:p>
            <a:pPr marL="0" indent="0" algn="l">
              <a:lnSpc>
                <a:spcPts val="2050"/>
              </a:lnSpc>
              <a:buNone/>
            </a:pPr>
            <a:r>
              <a:rPr lang="en-US" sz="1600" dirty="0">
                <a:solidFill>
                  <a:srgbClr val="FFE5E5"/>
                </a:solidFill>
                <a:latin typeface="DM Sans" pitchFamily="34" charset="0"/>
                <a:ea typeface="DM Sans" pitchFamily="34" charset="-122"/>
                <a:cs typeface="DM Sans" pitchFamily="34" charset="-120"/>
              </a:rPr>
              <a:t>Well-marked, accessible exits distributed throughout venues to prevent bottlenecks</a:t>
            </a:r>
            <a:endParaRPr lang="en-US" sz="1600" dirty="0"/>
          </a:p>
        </p:txBody>
      </p:sp>
      <p:sp>
        <p:nvSpPr>
          <p:cNvPr id="13" name="Text 10"/>
          <p:cNvSpPr/>
          <p:nvPr/>
        </p:nvSpPr>
        <p:spPr>
          <a:xfrm>
            <a:off x="573762" y="5347692"/>
            <a:ext cx="163949" cy="204907"/>
          </a:xfrm>
          <a:prstGeom prst="rect">
            <a:avLst/>
          </a:prstGeom>
          <a:noFill/>
          <a:ln/>
        </p:spPr>
        <p:txBody>
          <a:bodyPr wrap="none" lIns="0" tIns="0" rIns="0" bIns="0" rtlCol="0" anchor="t"/>
          <a:lstStyle/>
          <a:p>
            <a:pPr marL="0" indent="0" algn="l">
              <a:lnSpc>
                <a:spcPts val="2050"/>
              </a:lnSpc>
              <a:buNone/>
            </a:pPr>
            <a:r>
              <a:rPr lang="en-US" sz="1250" dirty="0">
                <a:solidFill>
                  <a:srgbClr val="FFE5E5"/>
                </a:solidFill>
                <a:latin typeface="Dela Gothic One Light" pitchFamily="34" charset="0"/>
                <a:ea typeface="Dela Gothic One Light" pitchFamily="34" charset="-122"/>
                <a:cs typeface="Dela Gothic One Light" pitchFamily="34" charset="-120"/>
              </a:rPr>
              <a:t>03</a:t>
            </a:r>
            <a:endParaRPr lang="en-US" sz="1250" dirty="0"/>
          </a:p>
        </p:txBody>
      </p:sp>
      <p:sp>
        <p:nvSpPr>
          <p:cNvPr id="14" name="Shape 11"/>
          <p:cNvSpPr/>
          <p:nvPr/>
        </p:nvSpPr>
        <p:spPr>
          <a:xfrm>
            <a:off x="573762" y="5603438"/>
            <a:ext cx="7996476" cy="22860"/>
          </a:xfrm>
          <a:prstGeom prst="rect">
            <a:avLst/>
          </a:prstGeom>
          <a:solidFill>
            <a:srgbClr val="C91313"/>
          </a:solidFill>
          <a:ln/>
        </p:spPr>
      </p:sp>
      <p:sp>
        <p:nvSpPr>
          <p:cNvPr id="15" name="Text 12"/>
          <p:cNvSpPr/>
          <p:nvPr/>
        </p:nvSpPr>
        <p:spPr>
          <a:xfrm>
            <a:off x="573762" y="5731073"/>
            <a:ext cx="2238375" cy="269677"/>
          </a:xfrm>
          <a:prstGeom prst="rect">
            <a:avLst/>
          </a:prstGeom>
          <a:noFill/>
          <a:ln/>
        </p:spPr>
        <p:txBody>
          <a:bodyPr wrap="none" lIns="0" tIns="0" rIns="0" bIns="0" rtlCol="0" anchor="t"/>
          <a:lstStyle/>
          <a:p>
            <a:pPr marL="0" indent="0" algn="l">
              <a:lnSpc>
                <a:spcPts val="2100"/>
              </a:lnSpc>
              <a:buNone/>
            </a:pPr>
            <a:r>
              <a:rPr lang="en-US" sz="2000" dirty="0">
                <a:solidFill>
                  <a:srgbClr val="FFE5E5"/>
                </a:solidFill>
                <a:latin typeface="Dela Gothic One" pitchFamily="34" charset="0"/>
                <a:ea typeface="Dela Gothic One" pitchFamily="34" charset="-122"/>
                <a:cs typeface="Dela Gothic One" pitchFamily="34" charset="-120"/>
              </a:rPr>
              <a:t>Physical Barriers</a:t>
            </a:r>
            <a:endParaRPr lang="en-US" sz="2000" dirty="0"/>
          </a:p>
        </p:txBody>
      </p:sp>
      <p:sp>
        <p:nvSpPr>
          <p:cNvPr id="16" name="Text 13"/>
          <p:cNvSpPr/>
          <p:nvPr/>
        </p:nvSpPr>
        <p:spPr>
          <a:xfrm>
            <a:off x="573762" y="6099096"/>
            <a:ext cx="7996476" cy="262295"/>
          </a:xfrm>
          <a:prstGeom prst="rect">
            <a:avLst/>
          </a:prstGeom>
          <a:noFill/>
          <a:ln/>
        </p:spPr>
        <p:txBody>
          <a:bodyPr wrap="none" lIns="0" tIns="0" rIns="0" bIns="0" rtlCol="0" anchor="t"/>
          <a:lstStyle/>
          <a:p>
            <a:pPr marL="0" indent="0" algn="l">
              <a:lnSpc>
                <a:spcPts val="2050"/>
              </a:lnSpc>
              <a:buNone/>
            </a:pPr>
            <a:r>
              <a:rPr lang="en-US" sz="1600" dirty="0">
                <a:solidFill>
                  <a:srgbClr val="FFE5E5"/>
                </a:solidFill>
                <a:latin typeface="DM Sans" pitchFamily="34" charset="0"/>
                <a:ea typeface="DM Sans" pitchFamily="34" charset="-122"/>
                <a:cs typeface="DM Sans" pitchFamily="34" charset="-120"/>
              </a:rPr>
              <a:t>Strategic placement of barriers, fencing, and crowd control structures to manage flow</a:t>
            </a:r>
            <a:endParaRPr lang="en-US" sz="1600" dirty="0"/>
          </a:p>
        </p:txBody>
      </p:sp>
      <p:sp>
        <p:nvSpPr>
          <p:cNvPr id="17" name="Text 14"/>
          <p:cNvSpPr/>
          <p:nvPr/>
        </p:nvSpPr>
        <p:spPr>
          <a:xfrm>
            <a:off x="573762" y="6648212"/>
            <a:ext cx="163949" cy="204907"/>
          </a:xfrm>
          <a:prstGeom prst="rect">
            <a:avLst/>
          </a:prstGeom>
          <a:noFill/>
          <a:ln/>
        </p:spPr>
        <p:txBody>
          <a:bodyPr wrap="none" lIns="0" tIns="0" rIns="0" bIns="0" rtlCol="0" anchor="t"/>
          <a:lstStyle/>
          <a:p>
            <a:pPr marL="0" indent="0" algn="l">
              <a:lnSpc>
                <a:spcPts val="2050"/>
              </a:lnSpc>
              <a:buNone/>
            </a:pPr>
            <a:r>
              <a:rPr lang="en-US" sz="1250" dirty="0">
                <a:solidFill>
                  <a:srgbClr val="FFE5E5"/>
                </a:solidFill>
                <a:latin typeface="Dela Gothic One Light" pitchFamily="34" charset="0"/>
                <a:ea typeface="Dela Gothic One Light" pitchFamily="34" charset="-122"/>
                <a:cs typeface="Dela Gothic One Light" pitchFamily="34" charset="-120"/>
              </a:rPr>
              <a:t>04</a:t>
            </a:r>
            <a:endParaRPr lang="en-US" sz="1250" dirty="0"/>
          </a:p>
        </p:txBody>
      </p:sp>
      <p:sp>
        <p:nvSpPr>
          <p:cNvPr id="18" name="Shape 15"/>
          <p:cNvSpPr/>
          <p:nvPr/>
        </p:nvSpPr>
        <p:spPr>
          <a:xfrm>
            <a:off x="573762" y="6903958"/>
            <a:ext cx="7996476" cy="22860"/>
          </a:xfrm>
          <a:prstGeom prst="rect">
            <a:avLst/>
          </a:prstGeom>
          <a:solidFill>
            <a:srgbClr val="C91313"/>
          </a:solidFill>
          <a:ln/>
        </p:spPr>
      </p:sp>
      <p:sp>
        <p:nvSpPr>
          <p:cNvPr id="19" name="Text 16"/>
          <p:cNvSpPr/>
          <p:nvPr/>
        </p:nvSpPr>
        <p:spPr>
          <a:xfrm>
            <a:off x="573762" y="7031593"/>
            <a:ext cx="2349460" cy="269677"/>
          </a:xfrm>
          <a:prstGeom prst="rect">
            <a:avLst/>
          </a:prstGeom>
          <a:noFill/>
          <a:ln/>
        </p:spPr>
        <p:txBody>
          <a:bodyPr wrap="none" lIns="0" tIns="0" rIns="0" bIns="0" rtlCol="0" anchor="t"/>
          <a:lstStyle/>
          <a:p>
            <a:pPr marL="0" indent="0" algn="l">
              <a:lnSpc>
                <a:spcPts val="2100"/>
              </a:lnSpc>
              <a:buNone/>
            </a:pPr>
            <a:r>
              <a:rPr lang="en-US" sz="2000" dirty="0">
                <a:solidFill>
                  <a:srgbClr val="FFE5E5"/>
                </a:solidFill>
                <a:latin typeface="Dela Gothic One" pitchFamily="34" charset="0"/>
                <a:ea typeface="Dela Gothic One" pitchFamily="34" charset="-122"/>
                <a:cs typeface="Dela Gothic One" pitchFamily="34" charset="-120"/>
              </a:rPr>
              <a:t>Trained Personnel</a:t>
            </a:r>
            <a:endParaRPr lang="en-US" sz="2000" dirty="0"/>
          </a:p>
        </p:txBody>
      </p:sp>
      <p:sp>
        <p:nvSpPr>
          <p:cNvPr id="20" name="Text 17"/>
          <p:cNvSpPr/>
          <p:nvPr/>
        </p:nvSpPr>
        <p:spPr>
          <a:xfrm>
            <a:off x="573762" y="7399615"/>
            <a:ext cx="7996476" cy="262295"/>
          </a:xfrm>
          <a:prstGeom prst="rect">
            <a:avLst/>
          </a:prstGeom>
          <a:noFill/>
          <a:ln/>
        </p:spPr>
        <p:txBody>
          <a:bodyPr wrap="none" lIns="0" tIns="0" rIns="0" bIns="0" rtlCol="0" anchor="t"/>
          <a:lstStyle/>
          <a:p>
            <a:pPr marL="0" indent="0" algn="l">
              <a:lnSpc>
                <a:spcPts val="2050"/>
              </a:lnSpc>
              <a:buNone/>
            </a:pPr>
            <a:r>
              <a:rPr lang="en-US" sz="1600" dirty="0">
                <a:solidFill>
                  <a:srgbClr val="FFE5E5"/>
                </a:solidFill>
                <a:latin typeface="DM Sans" pitchFamily="34" charset="0"/>
                <a:ea typeface="DM Sans" pitchFamily="34" charset="-122"/>
                <a:cs typeface="DM Sans" pitchFamily="34" charset="-120"/>
              </a:rPr>
              <a:t>Experienced crowd management teams and security staff with real-time monitoring</a:t>
            </a:r>
          </a:p>
          <a:p>
            <a:pPr marL="0" indent="0" algn="l">
              <a:lnSpc>
                <a:spcPts val="2050"/>
              </a:lnSpc>
              <a:buNone/>
            </a:pPr>
            <a:r>
              <a:rPr lang="en-US" sz="1600" dirty="0">
                <a:solidFill>
                  <a:srgbClr val="FFE5E5"/>
                </a:solidFill>
                <a:latin typeface="DM Sans" pitchFamily="34" charset="0"/>
                <a:ea typeface="DM Sans" pitchFamily="34" charset="-122"/>
                <a:cs typeface="DM Sans" pitchFamily="34" charset="-120"/>
              </a:rPr>
              <a:t> capabilities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92892" y="410766"/>
            <a:ext cx="8131016" cy="952024"/>
          </a:xfrm>
          <a:prstGeom prst="rect">
            <a:avLst/>
          </a:prstGeom>
          <a:noFill/>
          <a:ln/>
        </p:spPr>
        <p:txBody>
          <a:bodyPr wrap="square" lIns="0" tIns="0" rIns="0" bIns="0" rtlCol="0" anchor="t"/>
          <a:lstStyle/>
          <a:p>
            <a:pPr marL="0" indent="0" algn="l">
              <a:lnSpc>
                <a:spcPts val="3700"/>
              </a:lnSpc>
              <a:buNone/>
            </a:pPr>
            <a:r>
              <a:rPr lang="en-US" sz="2950" dirty="0">
                <a:solidFill>
                  <a:srgbClr val="FAEBEB"/>
                </a:solidFill>
                <a:latin typeface="Dela Gothic One" pitchFamily="34" charset="0"/>
                <a:ea typeface="Dela Gothic One" pitchFamily="34" charset="-122"/>
                <a:cs typeface="Dela Gothic One" pitchFamily="34" charset="-120"/>
              </a:rPr>
              <a:t>AI-Powered Stampede Prevention Systems</a:t>
            </a:r>
            <a:endParaRPr lang="en-US" sz="2950" dirty="0"/>
          </a:p>
        </p:txBody>
      </p:sp>
      <p:sp>
        <p:nvSpPr>
          <p:cNvPr id="4" name="Text 1"/>
          <p:cNvSpPr/>
          <p:nvPr/>
        </p:nvSpPr>
        <p:spPr>
          <a:xfrm>
            <a:off x="5992892" y="1579840"/>
            <a:ext cx="8131016" cy="462915"/>
          </a:xfrm>
          <a:prstGeom prst="rect">
            <a:avLst/>
          </a:prstGeom>
          <a:noFill/>
          <a:ln/>
        </p:spPr>
        <p:txBody>
          <a:bodyPr wrap="square" lIns="0" tIns="0" rIns="0" bIns="0" rtlCol="0" anchor="t"/>
          <a:lstStyle/>
          <a:p>
            <a:pPr marL="0" indent="0" algn="l">
              <a:lnSpc>
                <a:spcPts val="1800"/>
              </a:lnSpc>
              <a:buNone/>
            </a:pPr>
            <a:r>
              <a:rPr lang="en-US" sz="1200" dirty="0">
                <a:solidFill>
                  <a:srgbClr val="FFE5E5"/>
                </a:solidFill>
                <a:latin typeface="DM Sans" pitchFamily="34" charset="0"/>
                <a:ea typeface="DM Sans" pitchFamily="34" charset="-122"/>
                <a:cs typeface="DM Sans" pitchFamily="34" charset="-120"/>
              </a:rPr>
              <a:t>Artificial intelligence transforms crowd safety from reactive to proactive. By processing vast amounts of visual and behavioral data in real-time, AI systems can identify dangerous conditions before they become fatal.</a:t>
            </a:r>
            <a:endParaRPr lang="en-US" sz="1200" dirty="0"/>
          </a:p>
        </p:txBody>
      </p:sp>
      <p:sp>
        <p:nvSpPr>
          <p:cNvPr id="5" name="Shape 2"/>
          <p:cNvSpPr/>
          <p:nvPr/>
        </p:nvSpPr>
        <p:spPr>
          <a:xfrm>
            <a:off x="5992892" y="2422565"/>
            <a:ext cx="8131016" cy="1077754"/>
          </a:xfrm>
          <a:prstGeom prst="roundRect">
            <a:avLst>
              <a:gd name="adj" fmla="val 6787"/>
            </a:avLst>
          </a:prstGeom>
          <a:solidFill>
            <a:srgbClr val="0A0A0A">
              <a:alpha val="95000"/>
            </a:srgbClr>
          </a:solidFill>
          <a:ln/>
        </p:spPr>
      </p:sp>
      <p:sp>
        <p:nvSpPr>
          <p:cNvPr id="6" name="Shape 3"/>
          <p:cNvSpPr/>
          <p:nvPr/>
        </p:nvSpPr>
        <p:spPr>
          <a:xfrm>
            <a:off x="5992892" y="2407325"/>
            <a:ext cx="8131016" cy="60960"/>
          </a:xfrm>
          <a:prstGeom prst="roundRect">
            <a:avLst>
              <a:gd name="adj" fmla="val 99706"/>
            </a:avLst>
          </a:prstGeom>
          <a:solidFill>
            <a:srgbClr val="C91313"/>
          </a:solidFill>
          <a:ln/>
        </p:spPr>
      </p:sp>
      <p:sp>
        <p:nvSpPr>
          <p:cNvPr id="7" name="Shape 4"/>
          <p:cNvSpPr/>
          <p:nvPr/>
        </p:nvSpPr>
        <p:spPr>
          <a:xfrm>
            <a:off x="9841349" y="2205514"/>
            <a:ext cx="434102" cy="434102"/>
          </a:xfrm>
          <a:prstGeom prst="roundRect">
            <a:avLst>
              <a:gd name="adj" fmla="val 210642"/>
            </a:avLst>
          </a:prstGeom>
          <a:solidFill>
            <a:srgbClr val="C91313"/>
          </a:solidFill>
          <a:ln/>
        </p:spPr>
      </p:sp>
      <p:sp>
        <p:nvSpPr>
          <p:cNvPr id="8" name="Text 5"/>
          <p:cNvSpPr/>
          <p:nvPr/>
        </p:nvSpPr>
        <p:spPr>
          <a:xfrm>
            <a:off x="9971603" y="2313980"/>
            <a:ext cx="173593" cy="217051"/>
          </a:xfrm>
          <a:prstGeom prst="rect">
            <a:avLst/>
          </a:prstGeom>
          <a:noFill/>
          <a:ln/>
        </p:spPr>
        <p:txBody>
          <a:bodyPr wrap="none" lIns="0" tIns="0" rIns="0" bIns="0" rtlCol="0" anchor="t"/>
          <a:lstStyle/>
          <a:p>
            <a:pPr marL="0" indent="0" algn="l">
              <a:lnSpc>
                <a:spcPts val="2150"/>
              </a:lnSpc>
              <a:buNone/>
            </a:pPr>
            <a:r>
              <a:rPr lang="en-US" sz="1350" dirty="0">
                <a:solidFill>
                  <a:srgbClr val="FFFFFF"/>
                </a:solidFill>
                <a:latin typeface="Dela Gothic One" pitchFamily="34" charset="0"/>
                <a:ea typeface="Dela Gothic One" pitchFamily="34" charset="-122"/>
                <a:cs typeface="Dela Gothic One" pitchFamily="34" charset="-120"/>
              </a:rPr>
              <a:t>1</a:t>
            </a:r>
            <a:endParaRPr lang="en-US" sz="1350" dirty="0"/>
          </a:p>
        </p:txBody>
      </p:sp>
      <p:sp>
        <p:nvSpPr>
          <p:cNvPr id="9" name="Text 6"/>
          <p:cNvSpPr/>
          <p:nvPr/>
        </p:nvSpPr>
        <p:spPr>
          <a:xfrm>
            <a:off x="6152793" y="2784277"/>
            <a:ext cx="3098483" cy="237887"/>
          </a:xfrm>
          <a:prstGeom prst="rect">
            <a:avLst/>
          </a:prstGeom>
          <a:noFill/>
          <a:ln/>
        </p:spPr>
        <p:txBody>
          <a:bodyPr wrap="none" lIns="0" tIns="0" rIns="0" bIns="0" rtlCol="0" anchor="t"/>
          <a:lstStyle/>
          <a:p>
            <a:pPr>
              <a:lnSpc>
                <a:spcPts val="1850"/>
              </a:lnSpc>
            </a:pPr>
            <a:r>
              <a:rPr lang="en-IN" sz="1600" dirty="0">
                <a:solidFill>
                  <a:srgbClr val="FFE5E5"/>
                </a:solidFill>
                <a:latin typeface="Dela Gothic One" panose="020B0604020202020204" charset="-128"/>
                <a:ea typeface="Dela Gothic One" panose="020B0604020202020204" charset="-128"/>
              </a:rPr>
              <a:t>Purpose</a:t>
            </a:r>
            <a:endParaRPr lang="en-US" sz="1450" dirty="0">
              <a:solidFill>
                <a:srgbClr val="FFE5E5"/>
              </a:solidFill>
              <a:latin typeface="Dela Gothic One" panose="020B0604020202020204" charset="-128"/>
              <a:ea typeface="Dela Gothic One" panose="020B0604020202020204" charset="-128"/>
            </a:endParaRPr>
          </a:p>
        </p:txBody>
      </p:sp>
      <p:sp>
        <p:nvSpPr>
          <p:cNvPr id="10" name="Text 7"/>
          <p:cNvSpPr/>
          <p:nvPr/>
        </p:nvSpPr>
        <p:spPr>
          <a:xfrm>
            <a:off x="6152792" y="3022164"/>
            <a:ext cx="8399549" cy="622696"/>
          </a:xfrm>
          <a:prstGeom prst="rect">
            <a:avLst/>
          </a:prstGeom>
          <a:noFill/>
          <a:ln/>
        </p:spPr>
        <p:txBody>
          <a:bodyPr wrap="none" lIns="0" tIns="0" rIns="0" bIns="0" rtlCol="0" anchor="t"/>
          <a:lstStyle/>
          <a:p>
            <a:pPr>
              <a:lnSpc>
                <a:spcPts val="1800"/>
              </a:lnSpc>
            </a:pPr>
            <a:r>
              <a:rPr lang="en-US" sz="1400" dirty="0">
                <a:solidFill>
                  <a:schemeClr val="bg1"/>
                </a:solidFill>
              </a:rPr>
              <a:t>Real-time crowd counting and density monitoring through CCTV and YOLO detection, enabling early identification </a:t>
            </a:r>
          </a:p>
          <a:p>
            <a:pPr>
              <a:lnSpc>
                <a:spcPts val="1800"/>
              </a:lnSpc>
            </a:pPr>
            <a:r>
              <a:rPr lang="en-US" sz="1400" dirty="0">
                <a:solidFill>
                  <a:schemeClr val="bg1"/>
                </a:solidFill>
              </a:rPr>
              <a:t>of high-risk zones before </a:t>
            </a:r>
            <a:r>
              <a:rPr lang="en-US" sz="1400" dirty="0">
                <a:solidFill>
                  <a:schemeClr val="bg1"/>
                </a:solidFill>
                <a:latin typeface="DM Sans" panose="020F0502020204030204" pitchFamily="2" charset="0"/>
              </a:rPr>
              <a:t>pressure</a:t>
            </a:r>
            <a:r>
              <a:rPr lang="en-US" sz="1400" dirty="0">
                <a:solidFill>
                  <a:schemeClr val="bg1"/>
                </a:solidFill>
              </a:rPr>
              <a:t> builds.</a:t>
            </a:r>
            <a:endParaRPr lang="en-US" sz="1400" dirty="0">
              <a:solidFill>
                <a:schemeClr val="bg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1" name="Shape 8"/>
          <p:cNvSpPr/>
          <p:nvPr/>
        </p:nvSpPr>
        <p:spPr>
          <a:xfrm>
            <a:off x="5992892" y="3862030"/>
            <a:ext cx="8131016" cy="1077754"/>
          </a:xfrm>
          <a:prstGeom prst="roundRect">
            <a:avLst>
              <a:gd name="adj" fmla="val 6787"/>
            </a:avLst>
          </a:prstGeom>
          <a:solidFill>
            <a:srgbClr val="0A0A0A">
              <a:alpha val="95000"/>
            </a:srgbClr>
          </a:solidFill>
          <a:ln/>
        </p:spPr>
      </p:sp>
      <p:sp>
        <p:nvSpPr>
          <p:cNvPr id="12" name="Shape 9"/>
          <p:cNvSpPr/>
          <p:nvPr/>
        </p:nvSpPr>
        <p:spPr>
          <a:xfrm>
            <a:off x="5992892" y="3846790"/>
            <a:ext cx="8131016" cy="60960"/>
          </a:xfrm>
          <a:prstGeom prst="roundRect">
            <a:avLst>
              <a:gd name="adj" fmla="val 99706"/>
            </a:avLst>
          </a:prstGeom>
          <a:solidFill>
            <a:srgbClr val="C91313"/>
          </a:solidFill>
          <a:ln/>
        </p:spPr>
      </p:sp>
      <p:sp>
        <p:nvSpPr>
          <p:cNvPr id="13" name="Shape 10"/>
          <p:cNvSpPr/>
          <p:nvPr/>
        </p:nvSpPr>
        <p:spPr>
          <a:xfrm>
            <a:off x="9841349" y="3644979"/>
            <a:ext cx="434102" cy="434102"/>
          </a:xfrm>
          <a:prstGeom prst="roundRect">
            <a:avLst>
              <a:gd name="adj" fmla="val 210642"/>
            </a:avLst>
          </a:prstGeom>
          <a:solidFill>
            <a:srgbClr val="C91313"/>
          </a:solidFill>
          <a:ln/>
        </p:spPr>
      </p:sp>
      <p:sp>
        <p:nvSpPr>
          <p:cNvPr id="14" name="Text 11"/>
          <p:cNvSpPr/>
          <p:nvPr/>
        </p:nvSpPr>
        <p:spPr>
          <a:xfrm>
            <a:off x="9971603" y="3753445"/>
            <a:ext cx="173593" cy="217051"/>
          </a:xfrm>
          <a:prstGeom prst="rect">
            <a:avLst/>
          </a:prstGeom>
          <a:noFill/>
          <a:ln/>
        </p:spPr>
        <p:txBody>
          <a:bodyPr wrap="none" lIns="0" tIns="0" rIns="0" bIns="0" rtlCol="0" anchor="t"/>
          <a:lstStyle/>
          <a:p>
            <a:pPr marL="0" indent="0" algn="l">
              <a:lnSpc>
                <a:spcPts val="2150"/>
              </a:lnSpc>
              <a:buNone/>
            </a:pPr>
            <a:r>
              <a:rPr lang="en-US" sz="1350" dirty="0">
                <a:solidFill>
                  <a:srgbClr val="FFFFFF"/>
                </a:solidFill>
                <a:latin typeface="Dela Gothic One" pitchFamily="34" charset="0"/>
                <a:ea typeface="Dela Gothic One" pitchFamily="34" charset="-122"/>
                <a:cs typeface="Dela Gothic One" pitchFamily="34" charset="-120"/>
              </a:rPr>
              <a:t>2</a:t>
            </a:r>
            <a:endParaRPr lang="en-US" sz="1350" dirty="0"/>
          </a:p>
        </p:txBody>
      </p:sp>
      <p:sp>
        <p:nvSpPr>
          <p:cNvPr id="15" name="Text 12"/>
          <p:cNvSpPr/>
          <p:nvPr/>
        </p:nvSpPr>
        <p:spPr>
          <a:xfrm>
            <a:off x="6152793" y="4223742"/>
            <a:ext cx="2182178" cy="237887"/>
          </a:xfrm>
          <a:prstGeom prst="rect">
            <a:avLst/>
          </a:prstGeom>
          <a:noFill/>
          <a:ln/>
        </p:spPr>
        <p:txBody>
          <a:bodyPr wrap="none" lIns="0" tIns="0" rIns="0" bIns="0" rtlCol="0" anchor="t"/>
          <a:lstStyle/>
          <a:p>
            <a:pPr marL="0" indent="0" algn="l">
              <a:lnSpc>
                <a:spcPts val="1850"/>
              </a:lnSpc>
              <a:buNone/>
            </a:pPr>
            <a:r>
              <a:rPr lang="en-US" sz="1450" dirty="0">
                <a:solidFill>
                  <a:srgbClr val="FFE5E5"/>
                </a:solidFill>
                <a:latin typeface="Dela Gothic One" pitchFamily="34" charset="0"/>
                <a:ea typeface="Dela Gothic One" pitchFamily="34" charset="-122"/>
                <a:cs typeface="Dela Gothic One" pitchFamily="34" charset="-120"/>
              </a:rPr>
              <a:t>Behavior Detection</a:t>
            </a:r>
            <a:endParaRPr lang="en-US" sz="1450" dirty="0"/>
          </a:p>
        </p:txBody>
      </p:sp>
      <p:sp>
        <p:nvSpPr>
          <p:cNvPr id="16" name="Text 13"/>
          <p:cNvSpPr/>
          <p:nvPr/>
        </p:nvSpPr>
        <p:spPr>
          <a:xfrm>
            <a:off x="6152793" y="4548426"/>
            <a:ext cx="7811214" cy="231458"/>
          </a:xfrm>
          <a:prstGeom prst="rect">
            <a:avLst/>
          </a:prstGeom>
          <a:noFill/>
          <a:ln/>
        </p:spPr>
        <p:txBody>
          <a:bodyPr wrap="none" lIns="0" tIns="0" rIns="0" bIns="0" rtlCol="0" anchor="t"/>
          <a:lstStyle/>
          <a:p>
            <a:pPr>
              <a:lnSpc>
                <a:spcPts val="1800"/>
              </a:lnSpc>
            </a:pPr>
            <a:r>
              <a:rPr lang="en-US" sz="1400" dirty="0">
                <a:solidFill>
                  <a:schemeClr val="bg1"/>
                </a:solidFill>
              </a:rPr>
              <a:t>AI detects unusual crowd behaviors—rapid surges, bottlenecks, excessive clustering, or immobile/fallen </a:t>
            </a:r>
          </a:p>
          <a:p>
            <a:pPr>
              <a:lnSpc>
                <a:spcPts val="1800"/>
              </a:lnSpc>
            </a:pPr>
            <a:r>
              <a:rPr lang="en-US" sz="1400" dirty="0">
                <a:solidFill>
                  <a:schemeClr val="bg1"/>
                </a:solidFill>
              </a:rPr>
              <a:t>individuals—triggering warning indicators for operators.</a:t>
            </a:r>
          </a:p>
        </p:txBody>
      </p:sp>
      <p:sp>
        <p:nvSpPr>
          <p:cNvPr id="17" name="Shape 14"/>
          <p:cNvSpPr/>
          <p:nvPr/>
        </p:nvSpPr>
        <p:spPr>
          <a:xfrm>
            <a:off x="5992892" y="5301496"/>
            <a:ext cx="8131016" cy="1077754"/>
          </a:xfrm>
          <a:prstGeom prst="roundRect">
            <a:avLst>
              <a:gd name="adj" fmla="val 6787"/>
            </a:avLst>
          </a:prstGeom>
          <a:solidFill>
            <a:srgbClr val="0A0A0A">
              <a:alpha val="95000"/>
            </a:srgbClr>
          </a:solidFill>
          <a:ln/>
        </p:spPr>
      </p:sp>
      <p:sp>
        <p:nvSpPr>
          <p:cNvPr id="18" name="Shape 15"/>
          <p:cNvSpPr/>
          <p:nvPr/>
        </p:nvSpPr>
        <p:spPr>
          <a:xfrm>
            <a:off x="5992892" y="5286256"/>
            <a:ext cx="8131016" cy="60960"/>
          </a:xfrm>
          <a:prstGeom prst="roundRect">
            <a:avLst>
              <a:gd name="adj" fmla="val 99706"/>
            </a:avLst>
          </a:prstGeom>
          <a:solidFill>
            <a:srgbClr val="C91313"/>
          </a:solidFill>
          <a:ln/>
        </p:spPr>
      </p:sp>
      <p:sp>
        <p:nvSpPr>
          <p:cNvPr id="19" name="Shape 16"/>
          <p:cNvSpPr/>
          <p:nvPr/>
        </p:nvSpPr>
        <p:spPr>
          <a:xfrm>
            <a:off x="9841349" y="5084445"/>
            <a:ext cx="434102" cy="434102"/>
          </a:xfrm>
          <a:prstGeom prst="roundRect">
            <a:avLst>
              <a:gd name="adj" fmla="val 210642"/>
            </a:avLst>
          </a:prstGeom>
          <a:solidFill>
            <a:srgbClr val="C91313"/>
          </a:solidFill>
          <a:ln/>
        </p:spPr>
      </p:sp>
      <p:sp>
        <p:nvSpPr>
          <p:cNvPr id="20" name="Text 17"/>
          <p:cNvSpPr/>
          <p:nvPr/>
        </p:nvSpPr>
        <p:spPr>
          <a:xfrm>
            <a:off x="9971603" y="5192911"/>
            <a:ext cx="173593" cy="217051"/>
          </a:xfrm>
          <a:prstGeom prst="rect">
            <a:avLst/>
          </a:prstGeom>
          <a:noFill/>
          <a:ln/>
        </p:spPr>
        <p:txBody>
          <a:bodyPr wrap="none" lIns="0" tIns="0" rIns="0" bIns="0" rtlCol="0" anchor="t"/>
          <a:lstStyle/>
          <a:p>
            <a:pPr marL="0" indent="0" algn="l">
              <a:lnSpc>
                <a:spcPts val="2150"/>
              </a:lnSpc>
              <a:buNone/>
            </a:pPr>
            <a:r>
              <a:rPr lang="en-US" sz="1350" dirty="0">
                <a:solidFill>
                  <a:srgbClr val="FFFFFF"/>
                </a:solidFill>
                <a:latin typeface="Dela Gothic One" pitchFamily="34" charset="0"/>
                <a:ea typeface="Dela Gothic One" pitchFamily="34" charset="-122"/>
                <a:cs typeface="Dela Gothic One" pitchFamily="34" charset="-120"/>
              </a:rPr>
              <a:t>3</a:t>
            </a:r>
            <a:endParaRPr lang="en-US" sz="1350" dirty="0"/>
          </a:p>
        </p:txBody>
      </p:sp>
      <p:sp>
        <p:nvSpPr>
          <p:cNvPr id="21" name="Text 18"/>
          <p:cNvSpPr/>
          <p:nvPr/>
        </p:nvSpPr>
        <p:spPr>
          <a:xfrm>
            <a:off x="6152793" y="5663208"/>
            <a:ext cx="2293501" cy="237887"/>
          </a:xfrm>
          <a:prstGeom prst="rect">
            <a:avLst/>
          </a:prstGeom>
          <a:noFill/>
          <a:ln/>
        </p:spPr>
        <p:txBody>
          <a:bodyPr wrap="none" lIns="0" tIns="0" rIns="0" bIns="0" rtlCol="0" anchor="t"/>
          <a:lstStyle/>
          <a:p>
            <a:pPr marL="0" indent="0" algn="l">
              <a:lnSpc>
                <a:spcPts val="1850"/>
              </a:lnSpc>
              <a:buNone/>
            </a:pPr>
            <a:r>
              <a:rPr lang="en-US" sz="1450" dirty="0">
                <a:solidFill>
                  <a:srgbClr val="FFE5E5"/>
                </a:solidFill>
                <a:latin typeface="Dela Gothic One" pitchFamily="34" charset="0"/>
                <a:ea typeface="Dela Gothic One" pitchFamily="34" charset="-122"/>
                <a:cs typeface="Dela Gothic One" pitchFamily="34" charset="-120"/>
              </a:rPr>
              <a:t>Predictive Analytics</a:t>
            </a:r>
            <a:endParaRPr lang="en-US" sz="1450" dirty="0"/>
          </a:p>
        </p:txBody>
      </p:sp>
      <p:sp>
        <p:nvSpPr>
          <p:cNvPr id="22" name="Text 19"/>
          <p:cNvSpPr/>
          <p:nvPr/>
        </p:nvSpPr>
        <p:spPr>
          <a:xfrm>
            <a:off x="6152793" y="5987891"/>
            <a:ext cx="7811214" cy="231458"/>
          </a:xfrm>
          <a:prstGeom prst="rect">
            <a:avLst/>
          </a:prstGeom>
          <a:noFill/>
          <a:ln/>
        </p:spPr>
        <p:txBody>
          <a:bodyPr wrap="none" lIns="0" tIns="0" rIns="0" bIns="0" rtlCol="0" anchor="t"/>
          <a:lstStyle/>
          <a:p>
            <a:pPr>
              <a:lnSpc>
                <a:spcPts val="1800"/>
              </a:lnSpc>
            </a:pPr>
            <a:r>
              <a:rPr lang="en-US" sz="1400" dirty="0">
                <a:solidFill>
                  <a:schemeClr val="bg1"/>
                </a:solidFill>
              </a:rPr>
              <a:t>Machine-learning models forecast crowd flow patterns to identify potential choke points, helping authorities </a:t>
            </a:r>
          </a:p>
          <a:p>
            <a:pPr>
              <a:lnSpc>
                <a:spcPts val="1800"/>
              </a:lnSpc>
            </a:pPr>
            <a:r>
              <a:rPr lang="en-US" sz="1400" dirty="0">
                <a:solidFill>
                  <a:schemeClr val="bg1"/>
                </a:solidFill>
              </a:rPr>
              <a:t>manage entry/exit routes more effectively.</a:t>
            </a:r>
          </a:p>
        </p:txBody>
      </p:sp>
      <p:sp>
        <p:nvSpPr>
          <p:cNvPr id="23" name="Shape 20"/>
          <p:cNvSpPr/>
          <p:nvPr/>
        </p:nvSpPr>
        <p:spPr>
          <a:xfrm>
            <a:off x="5992892" y="6740962"/>
            <a:ext cx="8131016" cy="1077754"/>
          </a:xfrm>
          <a:prstGeom prst="roundRect">
            <a:avLst>
              <a:gd name="adj" fmla="val 6787"/>
            </a:avLst>
          </a:prstGeom>
          <a:solidFill>
            <a:srgbClr val="0A0A0A">
              <a:alpha val="95000"/>
            </a:srgbClr>
          </a:solidFill>
          <a:ln/>
        </p:spPr>
        <p:txBody>
          <a:bodyPr/>
          <a:lstStyle/>
          <a:p>
            <a:endParaRPr lang="en-IN" dirty="0"/>
          </a:p>
        </p:txBody>
      </p:sp>
      <p:sp>
        <p:nvSpPr>
          <p:cNvPr id="24" name="Shape 21"/>
          <p:cNvSpPr/>
          <p:nvPr/>
        </p:nvSpPr>
        <p:spPr>
          <a:xfrm>
            <a:off x="5992892" y="6725722"/>
            <a:ext cx="8131016" cy="60960"/>
          </a:xfrm>
          <a:prstGeom prst="roundRect">
            <a:avLst>
              <a:gd name="adj" fmla="val 99706"/>
            </a:avLst>
          </a:prstGeom>
          <a:solidFill>
            <a:srgbClr val="C91313"/>
          </a:solidFill>
          <a:ln/>
        </p:spPr>
      </p:sp>
      <p:sp>
        <p:nvSpPr>
          <p:cNvPr id="25" name="Shape 22"/>
          <p:cNvSpPr/>
          <p:nvPr/>
        </p:nvSpPr>
        <p:spPr>
          <a:xfrm>
            <a:off x="9841349" y="6523911"/>
            <a:ext cx="434102" cy="434102"/>
          </a:xfrm>
          <a:prstGeom prst="roundRect">
            <a:avLst>
              <a:gd name="adj" fmla="val 210642"/>
            </a:avLst>
          </a:prstGeom>
          <a:solidFill>
            <a:srgbClr val="C91313"/>
          </a:solidFill>
          <a:ln/>
        </p:spPr>
      </p:sp>
      <p:sp>
        <p:nvSpPr>
          <p:cNvPr id="26" name="Text 23"/>
          <p:cNvSpPr/>
          <p:nvPr/>
        </p:nvSpPr>
        <p:spPr>
          <a:xfrm>
            <a:off x="9971603" y="6632377"/>
            <a:ext cx="173593" cy="217051"/>
          </a:xfrm>
          <a:prstGeom prst="rect">
            <a:avLst/>
          </a:prstGeom>
          <a:noFill/>
          <a:ln/>
        </p:spPr>
        <p:txBody>
          <a:bodyPr wrap="none" lIns="0" tIns="0" rIns="0" bIns="0" rtlCol="0" anchor="t"/>
          <a:lstStyle/>
          <a:p>
            <a:pPr marL="0" indent="0" algn="l">
              <a:lnSpc>
                <a:spcPts val="2150"/>
              </a:lnSpc>
              <a:buNone/>
            </a:pPr>
            <a:r>
              <a:rPr lang="en-US" sz="1350" dirty="0">
                <a:solidFill>
                  <a:srgbClr val="FFFFFF"/>
                </a:solidFill>
                <a:latin typeface="Dela Gothic One" pitchFamily="34" charset="0"/>
                <a:ea typeface="Dela Gothic One" pitchFamily="34" charset="-122"/>
                <a:cs typeface="Dela Gothic One" pitchFamily="34" charset="-120"/>
              </a:rPr>
              <a:t>4</a:t>
            </a:r>
            <a:endParaRPr lang="en-US" sz="1350" dirty="0"/>
          </a:p>
        </p:txBody>
      </p:sp>
      <p:sp>
        <p:nvSpPr>
          <p:cNvPr id="27" name="Text 24"/>
          <p:cNvSpPr/>
          <p:nvPr/>
        </p:nvSpPr>
        <p:spPr>
          <a:xfrm>
            <a:off x="6152793" y="7102673"/>
            <a:ext cx="1904047" cy="237887"/>
          </a:xfrm>
          <a:prstGeom prst="rect">
            <a:avLst/>
          </a:prstGeom>
          <a:noFill/>
          <a:ln/>
        </p:spPr>
        <p:txBody>
          <a:bodyPr wrap="none" lIns="0" tIns="0" rIns="0" bIns="0" rtlCol="0" anchor="t"/>
          <a:lstStyle/>
          <a:p>
            <a:pPr marL="0" indent="0" algn="l">
              <a:lnSpc>
                <a:spcPts val="1850"/>
              </a:lnSpc>
              <a:buNone/>
            </a:pPr>
            <a:r>
              <a:rPr lang="en-US" sz="1450" dirty="0">
                <a:solidFill>
                  <a:srgbClr val="FFE5E5"/>
                </a:solidFill>
                <a:latin typeface="Dela Gothic One" pitchFamily="34" charset="0"/>
                <a:ea typeface="Dela Gothic One" pitchFamily="34" charset="-122"/>
                <a:cs typeface="Dela Gothic One" pitchFamily="34" charset="-120"/>
              </a:rPr>
              <a:t>Instant Alerts</a:t>
            </a:r>
            <a:endParaRPr lang="en-US" sz="1450" dirty="0"/>
          </a:p>
        </p:txBody>
      </p:sp>
      <p:sp>
        <p:nvSpPr>
          <p:cNvPr id="28" name="Text 25"/>
          <p:cNvSpPr/>
          <p:nvPr/>
        </p:nvSpPr>
        <p:spPr>
          <a:xfrm>
            <a:off x="6152793" y="7427357"/>
            <a:ext cx="7811214" cy="231458"/>
          </a:xfrm>
          <a:prstGeom prst="rect">
            <a:avLst/>
          </a:prstGeom>
          <a:noFill/>
          <a:ln/>
        </p:spPr>
        <p:txBody>
          <a:bodyPr wrap="none" lIns="0" tIns="0" rIns="0" bIns="0" rtlCol="0" anchor="t"/>
          <a:lstStyle/>
          <a:p>
            <a:pPr>
              <a:lnSpc>
                <a:spcPts val="1800"/>
              </a:lnSpc>
            </a:pPr>
            <a:r>
              <a:rPr lang="en-US" sz="1400" dirty="0">
                <a:solidFill>
                  <a:schemeClr val="bg1"/>
                </a:solidFill>
              </a:rPr>
              <a:t>Threshold-based alerts are automatically pushed to security teams when crowd density crosses predefined </a:t>
            </a:r>
          </a:p>
          <a:p>
            <a:pPr>
              <a:lnSpc>
                <a:spcPts val="1800"/>
              </a:lnSpc>
            </a:pPr>
            <a:r>
              <a:rPr lang="en-US" sz="1400" dirty="0">
                <a:solidFill>
                  <a:schemeClr val="bg1"/>
                </a:solidFill>
              </a:rPr>
              <a:t>safe limits, enabling immediate, coordinated action</a:t>
            </a:r>
          </a:p>
        </p:txBody>
      </p:sp>
      <p:sp>
        <p:nvSpPr>
          <p:cNvPr id="29" name="Rectangle 28">
            <a:extLst>
              <a:ext uri="{FF2B5EF4-FFF2-40B4-BE49-F238E27FC236}">
                <a16:creationId xmlns:a16="http://schemas.microsoft.com/office/drawing/2014/main" id="{536C5B45-C2FA-D174-DAE3-FC526C5D6C55}"/>
              </a:ext>
            </a:extLst>
          </p:cNvPr>
          <p:cNvSpPr/>
          <p:nvPr/>
        </p:nvSpPr>
        <p:spPr>
          <a:xfrm>
            <a:off x="12723541" y="7738946"/>
            <a:ext cx="1817649" cy="401444"/>
          </a:xfrm>
          <a:prstGeom prst="rect">
            <a:avLst/>
          </a:prstGeom>
          <a:solidFill>
            <a:srgbClr val="0A09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3174" y="497443"/>
            <a:ext cx="13364051" cy="1190149"/>
          </a:xfrm>
          <a:prstGeom prst="rect">
            <a:avLst/>
          </a:prstGeom>
          <a:noFill/>
          <a:ln/>
        </p:spPr>
        <p:txBody>
          <a:bodyPr wrap="square" lIns="0" tIns="0" rIns="0" bIns="0" rtlCol="0" anchor="t"/>
          <a:lstStyle/>
          <a:p>
            <a:pPr>
              <a:lnSpc>
                <a:spcPts val="4650"/>
              </a:lnSpc>
            </a:pPr>
            <a:r>
              <a:rPr lang="en-US" sz="4000" dirty="0">
                <a:solidFill>
                  <a:srgbClr val="FFE5E5"/>
                </a:solidFill>
                <a:latin typeface="Dela Gothic One" panose="020B0604020202020204" charset="-128"/>
                <a:ea typeface="Dela Gothic One" panose="020B0604020202020204" charset="-128"/>
              </a:rPr>
              <a:t>Case Study: Bengaluru (Stadium Stampede – June 4 2025)</a:t>
            </a:r>
            <a:endParaRPr lang="en-US" sz="3700" dirty="0">
              <a:solidFill>
                <a:srgbClr val="FFE5E5"/>
              </a:solidFill>
              <a:latin typeface="Dela Gothic One" panose="020B0604020202020204" charset="-128"/>
              <a:ea typeface="Dela Gothic One" panose="020B0604020202020204" charset="-128"/>
            </a:endParaRPr>
          </a:p>
        </p:txBody>
      </p:sp>
      <p:sp>
        <p:nvSpPr>
          <p:cNvPr id="4" name="Text 1"/>
          <p:cNvSpPr/>
          <p:nvPr/>
        </p:nvSpPr>
        <p:spPr>
          <a:xfrm>
            <a:off x="633174" y="6756440"/>
            <a:ext cx="4390549" cy="868680"/>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The Rath Yatra in Ahmedabad attracts millions of devotees annually, creating one of the world's most challenging crowd management scenarios.</a:t>
            </a:r>
            <a:endParaRPr lang="en-US" sz="1400" dirty="0"/>
          </a:p>
        </p:txBody>
      </p:sp>
      <p:sp>
        <p:nvSpPr>
          <p:cNvPr id="5" name="Text 2"/>
          <p:cNvSpPr/>
          <p:nvPr/>
        </p:nvSpPr>
        <p:spPr>
          <a:xfrm>
            <a:off x="5472589" y="2139791"/>
            <a:ext cx="5375077" cy="356949"/>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Innovative Technology in Action</a:t>
            </a:r>
            <a:endParaRPr lang="en-US" sz="2200" dirty="0"/>
          </a:p>
        </p:txBody>
      </p:sp>
      <p:sp>
        <p:nvSpPr>
          <p:cNvPr id="6" name="Shape 3"/>
          <p:cNvSpPr/>
          <p:nvPr/>
        </p:nvSpPr>
        <p:spPr>
          <a:xfrm>
            <a:off x="5472589" y="2700218"/>
            <a:ext cx="407075" cy="407075"/>
          </a:xfrm>
          <a:prstGeom prst="roundRect">
            <a:avLst>
              <a:gd name="adj" fmla="val 18667"/>
            </a:avLst>
          </a:prstGeom>
          <a:solidFill>
            <a:srgbClr val="740B0B"/>
          </a:solidFill>
          <a:ln w="7620">
            <a:solidFill>
              <a:srgbClr val="8D2424"/>
            </a:solidFill>
            <a:prstDash val="solid"/>
          </a:ln>
        </p:spPr>
      </p:sp>
      <p:sp>
        <p:nvSpPr>
          <p:cNvPr id="7" name="Text 4"/>
          <p:cNvSpPr/>
          <p:nvPr/>
        </p:nvSpPr>
        <p:spPr>
          <a:xfrm>
            <a:off x="6060519" y="2762369"/>
            <a:ext cx="5176004" cy="297418"/>
          </a:xfrm>
          <a:prstGeom prst="rect">
            <a:avLst/>
          </a:prstGeom>
          <a:noFill/>
          <a:ln/>
        </p:spPr>
        <p:txBody>
          <a:bodyPr wrap="none" lIns="0" tIns="0" rIns="0" bIns="0" rtlCol="0" anchor="t"/>
          <a:lstStyle/>
          <a:p>
            <a:pPr>
              <a:lnSpc>
                <a:spcPts val="2300"/>
              </a:lnSpc>
            </a:pPr>
            <a:r>
              <a:rPr lang="en-US" sz="2000" dirty="0">
                <a:solidFill>
                  <a:srgbClr val="FFE5E5"/>
                </a:solidFill>
                <a:latin typeface="Dela Gothic One" panose="020B0604020202020204" charset="-128"/>
                <a:ea typeface="Dela Gothic One" panose="020B0604020202020204" charset="-128"/>
              </a:rPr>
              <a:t>Uncontrolled Crowd Surge &amp; Gate Entry Failure</a:t>
            </a:r>
            <a:endParaRPr lang="en-US" sz="1850" dirty="0">
              <a:solidFill>
                <a:srgbClr val="FFE5E5"/>
              </a:solidFill>
              <a:latin typeface="Dela Gothic One" panose="020B0604020202020204" charset="-128"/>
              <a:ea typeface="Dela Gothic One" panose="020B0604020202020204" charset="-128"/>
            </a:endParaRPr>
          </a:p>
        </p:txBody>
      </p:sp>
      <p:sp>
        <p:nvSpPr>
          <p:cNvPr id="8" name="Text 5"/>
          <p:cNvSpPr/>
          <p:nvPr/>
        </p:nvSpPr>
        <p:spPr>
          <a:xfrm>
            <a:off x="6060519" y="3240643"/>
            <a:ext cx="7944207" cy="289560"/>
          </a:xfrm>
          <a:prstGeom prst="rect">
            <a:avLst/>
          </a:prstGeom>
          <a:noFill/>
          <a:ln/>
        </p:spPr>
        <p:txBody>
          <a:bodyPr wrap="non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Advanced algorithms continuously track crowd density using multiple imaging technologies</a:t>
            </a:r>
            <a:endParaRPr lang="en-US" sz="1400" dirty="0"/>
          </a:p>
        </p:txBody>
      </p:sp>
      <p:sp>
        <p:nvSpPr>
          <p:cNvPr id="9" name="Shape 6"/>
          <p:cNvSpPr/>
          <p:nvPr/>
        </p:nvSpPr>
        <p:spPr>
          <a:xfrm>
            <a:off x="5472589" y="3892034"/>
            <a:ext cx="407075" cy="407075"/>
          </a:xfrm>
          <a:prstGeom prst="roundRect">
            <a:avLst>
              <a:gd name="adj" fmla="val 18667"/>
            </a:avLst>
          </a:prstGeom>
          <a:solidFill>
            <a:srgbClr val="740B0B"/>
          </a:solidFill>
          <a:ln w="7620">
            <a:solidFill>
              <a:srgbClr val="8D2424"/>
            </a:solidFill>
            <a:prstDash val="solid"/>
          </a:ln>
        </p:spPr>
      </p:sp>
      <p:sp>
        <p:nvSpPr>
          <p:cNvPr id="10" name="Text 7"/>
          <p:cNvSpPr/>
          <p:nvPr/>
        </p:nvSpPr>
        <p:spPr>
          <a:xfrm>
            <a:off x="6060519" y="3954185"/>
            <a:ext cx="3415903" cy="297418"/>
          </a:xfrm>
          <a:prstGeom prst="rect">
            <a:avLst/>
          </a:prstGeom>
          <a:noFill/>
          <a:ln/>
        </p:spPr>
        <p:txBody>
          <a:bodyPr wrap="none" lIns="0" tIns="0" rIns="0" bIns="0" rtlCol="0" anchor="t"/>
          <a:lstStyle/>
          <a:p>
            <a:pPr>
              <a:lnSpc>
                <a:spcPts val="2300"/>
              </a:lnSpc>
            </a:pPr>
            <a:r>
              <a:rPr lang="en-US" sz="2000" dirty="0">
                <a:solidFill>
                  <a:srgbClr val="FFE5E5"/>
                </a:solidFill>
                <a:latin typeface="Dela Gothic One" panose="020B0604020202020204" charset="-128"/>
                <a:ea typeface="Dela Gothic One" panose="020B0604020202020204" charset="-128"/>
              </a:rPr>
              <a:t>Free Entry Hype + No Entry-Flow Plan</a:t>
            </a:r>
            <a:endParaRPr lang="en-US" sz="1850" dirty="0">
              <a:solidFill>
                <a:srgbClr val="FFE5E5"/>
              </a:solidFill>
              <a:latin typeface="Dela Gothic One" panose="020B0604020202020204" charset="-128"/>
              <a:ea typeface="Dela Gothic One" panose="020B0604020202020204" charset="-128"/>
            </a:endParaRPr>
          </a:p>
        </p:txBody>
      </p:sp>
      <p:sp>
        <p:nvSpPr>
          <p:cNvPr id="11" name="Text 8"/>
          <p:cNvSpPr/>
          <p:nvPr/>
        </p:nvSpPr>
        <p:spPr>
          <a:xfrm>
            <a:off x="6060519" y="4432459"/>
            <a:ext cx="7944207" cy="289560"/>
          </a:xfrm>
          <a:prstGeom prst="rect">
            <a:avLst/>
          </a:prstGeom>
          <a:noFill/>
          <a:ln/>
        </p:spPr>
        <p:txBody>
          <a:bodyPr wrap="non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Predefined danger levels trigger immediate warnings before critical crowding occurs</a:t>
            </a:r>
            <a:endParaRPr lang="en-US" sz="1400" dirty="0"/>
          </a:p>
        </p:txBody>
      </p:sp>
      <p:sp>
        <p:nvSpPr>
          <p:cNvPr id="12" name="Shape 9"/>
          <p:cNvSpPr/>
          <p:nvPr/>
        </p:nvSpPr>
        <p:spPr>
          <a:xfrm>
            <a:off x="5472589" y="5083850"/>
            <a:ext cx="407075" cy="407075"/>
          </a:xfrm>
          <a:prstGeom prst="roundRect">
            <a:avLst>
              <a:gd name="adj" fmla="val 18667"/>
            </a:avLst>
          </a:prstGeom>
          <a:solidFill>
            <a:srgbClr val="740B0B"/>
          </a:solidFill>
          <a:ln w="7620">
            <a:solidFill>
              <a:srgbClr val="8D2424"/>
            </a:solidFill>
            <a:prstDash val="solid"/>
          </a:ln>
        </p:spPr>
      </p:sp>
      <p:sp>
        <p:nvSpPr>
          <p:cNvPr id="13" name="Text 10"/>
          <p:cNvSpPr/>
          <p:nvPr/>
        </p:nvSpPr>
        <p:spPr>
          <a:xfrm>
            <a:off x="6060519" y="5146000"/>
            <a:ext cx="4454843" cy="297418"/>
          </a:xfrm>
          <a:prstGeom prst="rect">
            <a:avLst/>
          </a:prstGeom>
          <a:noFill/>
          <a:ln/>
        </p:spPr>
        <p:txBody>
          <a:bodyPr wrap="none" lIns="0" tIns="0" rIns="0" bIns="0" rtlCol="0" anchor="t"/>
          <a:lstStyle/>
          <a:p>
            <a:pPr>
              <a:lnSpc>
                <a:spcPts val="2300"/>
              </a:lnSpc>
            </a:pPr>
            <a:r>
              <a:rPr lang="en-US" sz="2000" dirty="0">
                <a:solidFill>
                  <a:srgbClr val="FFE5E5"/>
                </a:solidFill>
                <a:latin typeface="Dela Gothic One" panose="020B0604020202020204" charset="-128"/>
                <a:ea typeface="Dela Gothic One" panose="020B0604020202020204" charset="-128"/>
              </a:rPr>
              <a:t>Threshold Exceeded: Capacity vs Actual Crowd</a:t>
            </a:r>
            <a:endParaRPr lang="en-US" sz="1850" dirty="0">
              <a:solidFill>
                <a:srgbClr val="FFE5E5"/>
              </a:solidFill>
              <a:latin typeface="Dela Gothic One" panose="020B0604020202020204" charset="-128"/>
              <a:ea typeface="Dela Gothic One" panose="020B0604020202020204" charset="-128"/>
            </a:endParaRPr>
          </a:p>
        </p:txBody>
      </p:sp>
      <p:sp>
        <p:nvSpPr>
          <p:cNvPr id="14" name="Text 11"/>
          <p:cNvSpPr/>
          <p:nvPr/>
        </p:nvSpPr>
        <p:spPr>
          <a:xfrm>
            <a:off x="6060519" y="5624274"/>
            <a:ext cx="7944207" cy="289560"/>
          </a:xfrm>
          <a:prstGeom prst="rect">
            <a:avLst/>
          </a:prstGeom>
          <a:noFill/>
          <a:ln/>
        </p:spPr>
        <p:txBody>
          <a:bodyPr wrap="non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AI suggests optimal evacuation paths dynamically during emergency situations</a:t>
            </a:r>
            <a:endParaRPr lang="en-US" sz="1400" dirty="0"/>
          </a:p>
        </p:txBody>
      </p:sp>
      <p:sp>
        <p:nvSpPr>
          <p:cNvPr id="15" name="Shape 12"/>
          <p:cNvSpPr/>
          <p:nvPr/>
        </p:nvSpPr>
        <p:spPr>
          <a:xfrm>
            <a:off x="5472589" y="6275665"/>
            <a:ext cx="407075" cy="407075"/>
          </a:xfrm>
          <a:prstGeom prst="roundRect">
            <a:avLst>
              <a:gd name="adj" fmla="val 18667"/>
            </a:avLst>
          </a:prstGeom>
          <a:solidFill>
            <a:srgbClr val="740B0B"/>
          </a:solidFill>
          <a:ln w="7620">
            <a:solidFill>
              <a:srgbClr val="8D2424"/>
            </a:solidFill>
            <a:prstDash val="solid"/>
          </a:ln>
        </p:spPr>
      </p:sp>
      <p:sp>
        <p:nvSpPr>
          <p:cNvPr id="16" name="Text 13"/>
          <p:cNvSpPr/>
          <p:nvPr/>
        </p:nvSpPr>
        <p:spPr>
          <a:xfrm>
            <a:off x="6060519" y="6337816"/>
            <a:ext cx="3382804" cy="297418"/>
          </a:xfrm>
          <a:prstGeom prst="rect">
            <a:avLst/>
          </a:prstGeom>
          <a:noFill/>
          <a:ln/>
        </p:spPr>
        <p:txBody>
          <a:bodyPr wrap="none" lIns="0" tIns="0" rIns="0" bIns="0" rtlCol="0" anchor="t"/>
          <a:lstStyle/>
          <a:p>
            <a:pPr>
              <a:lnSpc>
                <a:spcPts val="2300"/>
              </a:lnSpc>
            </a:pPr>
            <a:r>
              <a:rPr lang="en-IN" sz="2000" dirty="0">
                <a:solidFill>
                  <a:srgbClr val="FFE5E5"/>
                </a:solidFill>
                <a:latin typeface="Dela Gothic One" panose="020B0604020202020204" charset="-128"/>
                <a:ea typeface="Dela Gothic One" panose="020B0604020202020204" charset="-128"/>
              </a:rPr>
              <a:t>Legal / Organisational Accountability</a:t>
            </a:r>
            <a:endParaRPr lang="en-US" sz="1850" dirty="0">
              <a:solidFill>
                <a:srgbClr val="FFE5E5"/>
              </a:solidFill>
              <a:latin typeface="Dela Gothic One" panose="020B0604020202020204" charset="-128"/>
              <a:ea typeface="Dela Gothic One" panose="020B0604020202020204" charset="-128"/>
            </a:endParaRPr>
          </a:p>
        </p:txBody>
      </p:sp>
      <p:sp>
        <p:nvSpPr>
          <p:cNvPr id="17" name="Text 14"/>
          <p:cNvSpPr/>
          <p:nvPr/>
        </p:nvSpPr>
        <p:spPr>
          <a:xfrm>
            <a:off x="6060519" y="6816090"/>
            <a:ext cx="7944207" cy="579120"/>
          </a:xfrm>
          <a:prstGeom prst="rect">
            <a:avLst/>
          </a:prstGeom>
          <a:noFill/>
          <a:ln/>
        </p:spPr>
        <p:txBody>
          <a:bodyPr wrap="square" lIns="0" tIns="0" rIns="0" bIns="0" rtlCol="0" anchor="t"/>
          <a:lstStyle/>
          <a:p>
            <a:pPr marL="0" indent="0" algn="l">
              <a:lnSpc>
                <a:spcPts val="2250"/>
              </a:lnSpc>
              <a:buNone/>
            </a:pPr>
            <a:r>
              <a:rPr lang="en-US" sz="1400" dirty="0">
                <a:solidFill>
                  <a:srgbClr val="FFE5E5"/>
                </a:solidFill>
                <a:latin typeface="DM Sans" pitchFamily="34" charset="0"/>
                <a:ea typeface="DM Sans" pitchFamily="34" charset="-122"/>
                <a:cs typeface="DM Sans" pitchFamily="34" charset="-120"/>
              </a:rPr>
              <a:t>Early-stage deployment shows significant potential for preventing stampedes at massive religious gatherings</a:t>
            </a:r>
            <a:endParaRPr lang="en-US" sz="1400" dirty="0"/>
          </a:p>
        </p:txBody>
      </p:sp>
      <p:pic>
        <p:nvPicPr>
          <p:cNvPr id="1026" name="Picture 2" descr="RCB event stampede in Bengaluru: BJP slams Karnataka government, says  'lives lost due to negligence, not chance' | India News - Times of India">
            <a:extLst>
              <a:ext uri="{FF2B5EF4-FFF2-40B4-BE49-F238E27FC236}">
                <a16:creationId xmlns:a16="http://schemas.microsoft.com/office/drawing/2014/main" id="{3E1DBA1A-A72D-9C41-B9E1-49BE010DD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174" y="2241569"/>
            <a:ext cx="4390549" cy="407019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6B39201-3733-825B-DA1A-CA2EA468CF70}"/>
              </a:ext>
            </a:extLst>
          </p:cNvPr>
          <p:cNvSpPr/>
          <p:nvPr/>
        </p:nvSpPr>
        <p:spPr>
          <a:xfrm>
            <a:off x="12723541" y="7716644"/>
            <a:ext cx="1817649" cy="401444"/>
          </a:xfrm>
          <a:prstGeom prst="rect">
            <a:avLst/>
          </a:prstGeom>
          <a:solidFill>
            <a:srgbClr val="0A09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17219A4-EC5B-E627-7115-E64A537EBDC9}"/>
              </a:ext>
            </a:extLst>
          </p:cNvPr>
          <p:cNvSpPr/>
          <p:nvPr/>
        </p:nvSpPr>
        <p:spPr>
          <a:xfrm>
            <a:off x="535258" y="1387407"/>
            <a:ext cx="2564781" cy="1427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CCTV / IP Camera                    (Live Video Feed Input) </a:t>
            </a:r>
            <a:endParaRPr lang="en-IN" sz="2000" dirty="0"/>
          </a:p>
        </p:txBody>
      </p:sp>
      <p:sp>
        <p:nvSpPr>
          <p:cNvPr id="20" name="Rectangle 19">
            <a:extLst>
              <a:ext uri="{FF2B5EF4-FFF2-40B4-BE49-F238E27FC236}">
                <a16:creationId xmlns:a16="http://schemas.microsoft.com/office/drawing/2014/main" id="{F2045AE7-1C31-AC88-567B-608FDACA3A26}"/>
              </a:ext>
            </a:extLst>
          </p:cNvPr>
          <p:cNvSpPr/>
          <p:nvPr/>
        </p:nvSpPr>
        <p:spPr>
          <a:xfrm>
            <a:off x="4278125" y="1429219"/>
            <a:ext cx="2564781" cy="1427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Raspberry Pi </a:t>
            </a:r>
          </a:p>
          <a:p>
            <a:pPr algn="ctr"/>
            <a:r>
              <a:rPr lang="en-US" dirty="0"/>
              <a:t> • YOLO Person Detection           • Real-Time People Counting </a:t>
            </a:r>
            <a:endParaRPr lang="en-IN" dirty="0"/>
          </a:p>
        </p:txBody>
      </p:sp>
      <p:sp>
        <p:nvSpPr>
          <p:cNvPr id="22" name="Rectangle 21">
            <a:extLst>
              <a:ext uri="{FF2B5EF4-FFF2-40B4-BE49-F238E27FC236}">
                <a16:creationId xmlns:a16="http://schemas.microsoft.com/office/drawing/2014/main" id="{9CD80992-C9B8-AB9D-7866-0D10ACC58FE6}"/>
              </a:ext>
            </a:extLst>
          </p:cNvPr>
          <p:cNvSpPr/>
          <p:nvPr/>
        </p:nvSpPr>
        <p:spPr>
          <a:xfrm>
            <a:off x="9541728" y="6209318"/>
            <a:ext cx="2564781" cy="1427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Threshold Checking Engine• Compares live count vs set threshold </a:t>
            </a:r>
            <a:endParaRPr lang="en-IN" dirty="0"/>
          </a:p>
        </p:txBody>
      </p:sp>
      <p:sp>
        <p:nvSpPr>
          <p:cNvPr id="23" name="Rectangle 22">
            <a:extLst>
              <a:ext uri="{FF2B5EF4-FFF2-40B4-BE49-F238E27FC236}">
                <a16:creationId xmlns:a16="http://schemas.microsoft.com/office/drawing/2014/main" id="{F58B3639-016F-F2E8-DFF8-7D695A9648F7}"/>
              </a:ext>
            </a:extLst>
          </p:cNvPr>
          <p:cNvSpPr/>
          <p:nvPr/>
        </p:nvSpPr>
        <p:spPr>
          <a:xfrm>
            <a:off x="975390" y="5373026"/>
            <a:ext cx="3323064" cy="26316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ALERT SYSTEM                                        • Red Alert on Dashboard      </a:t>
            </a:r>
          </a:p>
          <a:p>
            <a:pPr algn="ctr"/>
            <a:r>
              <a:rPr lang="en-IN" dirty="0"/>
              <a:t>• Warning Sound / Popup     </a:t>
            </a:r>
          </a:p>
          <a:p>
            <a:pPr algn="ctr"/>
            <a:r>
              <a:rPr lang="en-IN" dirty="0"/>
              <a:t>• SMS/WhatsApp Alert </a:t>
            </a:r>
          </a:p>
          <a:p>
            <a:pPr algn="ctr"/>
            <a:r>
              <a:rPr lang="en-IN" dirty="0"/>
              <a:t>• Instructions for Crowd Control Officers</a:t>
            </a:r>
          </a:p>
        </p:txBody>
      </p:sp>
      <p:sp>
        <p:nvSpPr>
          <p:cNvPr id="24" name="Rectangle 23">
            <a:extLst>
              <a:ext uri="{FF2B5EF4-FFF2-40B4-BE49-F238E27FC236}">
                <a16:creationId xmlns:a16="http://schemas.microsoft.com/office/drawing/2014/main" id="{EE120595-3A4D-6DC4-E1FE-BA5CFEB13B14}"/>
              </a:ext>
            </a:extLst>
          </p:cNvPr>
          <p:cNvSpPr/>
          <p:nvPr/>
        </p:nvSpPr>
        <p:spPr>
          <a:xfrm>
            <a:off x="11799961" y="1407846"/>
            <a:ext cx="2564781" cy="1427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Database (MongoDB ) Crowd Count Logs         </a:t>
            </a:r>
          </a:p>
          <a:p>
            <a:pPr algn="ctr"/>
            <a:r>
              <a:rPr lang="en-IN" dirty="0"/>
              <a:t> • User Accounts (Owner/Admin)</a:t>
            </a:r>
          </a:p>
          <a:p>
            <a:pPr algn="ctr"/>
            <a:r>
              <a:rPr lang="en-IN" dirty="0"/>
              <a:t>• Threshold Settings </a:t>
            </a:r>
          </a:p>
        </p:txBody>
      </p:sp>
      <p:sp>
        <p:nvSpPr>
          <p:cNvPr id="25" name="Rectangle 24">
            <a:extLst>
              <a:ext uri="{FF2B5EF4-FFF2-40B4-BE49-F238E27FC236}">
                <a16:creationId xmlns:a16="http://schemas.microsoft.com/office/drawing/2014/main" id="{F6BC7DD9-8BE9-1A0F-15DC-11C80F12462B}"/>
              </a:ext>
            </a:extLst>
          </p:cNvPr>
          <p:cNvSpPr/>
          <p:nvPr/>
        </p:nvSpPr>
        <p:spPr>
          <a:xfrm>
            <a:off x="11468307" y="4075291"/>
            <a:ext cx="2877017" cy="18817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Web Dashboard (React JS)</a:t>
            </a:r>
          </a:p>
          <a:p>
            <a:pPr algn="ctr"/>
            <a:r>
              <a:rPr lang="en-IN" dirty="0"/>
              <a:t>• Live Crowd Count Display</a:t>
            </a:r>
          </a:p>
          <a:p>
            <a:pPr algn="ctr"/>
            <a:r>
              <a:rPr lang="en-IN" dirty="0"/>
              <a:t>• Threshold Input by Owner </a:t>
            </a:r>
          </a:p>
          <a:p>
            <a:pPr algn="ctr"/>
            <a:r>
              <a:rPr lang="en-IN" dirty="0"/>
              <a:t>• Visual Alerts &amp; Indicators           </a:t>
            </a:r>
          </a:p>
        </p:txBody>
      </p:sp>
      <p:sp>
        <p:nvSpPr>
          <p:cNvPr id="26" name="Rectangle 25">
            <a:extLst>
              <a:ext uri="{FF2B5EF4-FFF2-40B4-BE49-F238E27FC236}">
                <a16:creationId xmlns:a16="http://schemas.microsoft.com/office/drawing/2014/main" id="{8A9C860E-A48C-30E1-ED9D-45232716BB59}"/>
              </a:ext>
            </a:extLst>
          </p:cNvPr>
          <p:cNvSpPr/>
          <p:nvPr/>
        </p:nvSpPr>
        <p:spPr>
          <a:xfrm>
            <a:off x="8043859" y="1387407"/>
            <a:ext cx="2564781" cy="1667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Backend API Server Nodejs </a:t>
            </a:r>
          </a:p>
          <a:p>
            <a:r>
              <a:rPr lang="en-IN" dirty="0"/>
              <a:t>• Receives count from Pi  • Stores data in database</a:t>
            </a:r>
          </a:p>
          <a:p>
            <a:r>
              <a:rPr lang="en-IN" dirty="0"/>
              <a:t>• Sends alerts to frontend </a:t>
            </a:r>
          </a:p>
        </p:txBody>
      </p:sp>
      <p:sp>
        <p:nvSpPr>
          <p:cNvPr id="27" name="Rectangle 26">
            <a:extLst>
              <a:ext uri="{FF2B5EF4-FFF2-40B4-BE49-F238E27FC236}">
                <a16:creationId xmlns:a16="http://schemas.microsoft.com/office/drawing/2014/main" id="{E5D8E541-CDB9-9B80-2145-654602045008}"/>
              </a:ext>
            </a:extLst>
          </p:cNvPr>
          <p:cNvSpPr/>
          <p:nvPr/>
        </p:nvSpPr>
        <p:spPr>
          <a:xfrm>
            <a:off x="5560515" y="6099680"/>
            <a:ext cx="2564781" cy="1427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Count &gt; Threshold?                       YES │ NO                           </a:t>
            </a:r>
          </a:p>
        </p:txBody>
      </p:sp>
      <p:sp>
        <p:nvSpPr>
          <p:cNvPr id="30" name="Arrow: Right 29">
            <a:extLst>
              <a:ext uri="{FF2B5EF4-FFF2-40B4-BE49-F238E27FC236}">
                <a16:creationId xmlns:a16="http://schemas.microsoft.com/office/drawing/2014/main" id="{23BC8CE4-C952-E24B-5D5C-F03DF12644FA}"/>
              </a:ext>
            </a:extLst>
          </p:cNvPr>
          <p:cNvSpPr/>
          <p:nvPr/>
        </p:nvSpPr>
        <p:spPr>
          <a:xfrm>
            <a:off x="3159399" y="1915228"/>
            <a:ext cx="1059366" cy="54640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Arrow: Right 30">
            <a:extLst>
              <a:ext uri="{FF2B5EF4-FFF2-40B4-BE49-F238E27FC236}">
                <a16:creationId xmlns:a16="http://schemas.microsoft.com/office/drawing/2014/main" id="{619B3777-21F3-E2D7-9442-BE5A03B13FBA}"/>
              </a:ext>
            </a:extLst>
          </p:cNvPr>
          <p:cNvSpPr/>
          <p:nvPr/>
        </p:nvSpPr>
        <p:spPr>
          <a:xfrm>
            <a:off x="6911898" y="1869692"/>
            <a:ext cx="1059366" cy="54640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16BFE19C-7F25-CBEB-B2ED-E2C98B92ED4E}"/>
              </a:ext>
            </a:extLst>
          </p:cNvPr>
          <p:cNvSpPr/>
          <p:nvPr/>
        </p:nvSpPr>
        <p:spPr>
          <a:xfrm>
            <a:off x="10668000" y="1849264"/>
            <a:ext cx="1059366" cy="54640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819B3DCF-AD66-7885-43D4-E81774E64BAC}"/>
              </a:ext>
            </a:extLst>
          </p:cNvPr>
          <p:cNvSpPr/>
          <p:nvPr/>
        </p:nvSpPr>
        <p:spPr>
          <a:xfrm rot="5400000">
            <a:off x="12357978" y="6336663"/>
            <a:ext cx="1059366" cy="54640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6CA5184A-31B9-1F19-7B1A-618A53A14D9C}"/>
              </a:ext>
            </a:extLst>
          </p:cNvPr>
          <p:cNvSpPr/>
          <p:nvPr/>
        </p:nvSpPr>
        <p:spPr>
          <a:xfrm rot="5400000">
            <a:off x="12450337" y="3149276"/>
            <a:ext cx="1059366" cy="54640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dirty="0"/>
          </a:p>
        </p:txBody>
      </p:sp>
      <p:sp>
        <p:nvSpPr>
          <p:cNvPr id="35" name="Arrow: Right 34">
            <a:extLst>
              <a:ext uri="{FF2B5EF4-FFF2-40B4-BE49-F238E27FC236}">
                <a16:creationId xmlns:a16="http://schemas.microsoft.com/office/drawing/2014/main" id="{D31840C5-B189-EB37-85DF-BC42C4219B93}"/>
              </a:ext>
            </a:extLst>
          </p:cNvPr>
          <p:cNvSpPr/>
          <p:nvPr/>
        </p:nvSpPr>
        <p:spPr>
          <a:xfrm rot="10800000">
            <a:off x="8191862" y="6491868"/>
            <a:ext cx="1059366" cy="54640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dirty="0"/>
          </a:p>
        </p:txBody>
      </p:sp>
      <p:sp>
        <p:nvSpPr>
          <p:cNvPr id="36" name="Arrow: Right 35">
            <a:extLst>
              <a:ext uri="{FF2B5EF4-FFF2-40B4-BE49-F238E27FC236}">
                <a16:creationId xmlns:a16="http://schemas.microsoft.com/office/drawing/2014/main" id="{768CDE99-9B09-F777-3251-2184FA25C891}"/>
              </a:ext>
            </a:extLst>
          </p:cNvPr>
          <p:cNvSpPr/>
          <p:nvPr/>
        </p:nvSpPr>
        <p:spPr>
          <a:xfrm rot="10800000">
            <a:off x="4365020" y="6368254"/>
            <a:ext cx="1059366" cy="546409"/>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IN" dirty="0"/>
          </a:p>
        </p:txBody>
      </p:sp>
      <p:sp>
        <p:nvSpPr>
          <p:cNvPr id="37" name="Rectangle 36">
            <a:extLst>
              <a:ext uri="{FF2B5EF4-FFF2-40B4-BE49-F238E27FC236}">
                <a16:creationId xmlns:a16="http://schemas.microsoft.com/office/drawing/2014/main" id="{B6309B0C-431A-681C-A5BA-6DC4FBBF40F3}"/>
              </a:ext>
            </a:extLst>
          </p:cNvPr>
          <p:cNvSpPr/>
          <p:nvPr/>
        </p:nvSpPr>
        <p:spPr>
          <a:xfrm>
            <a:off x="542466" y="224887"/>
            <a:ext cx="4761570" cy="89907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1"/>
                </a:solidFill>
              </a:rPr>
              <a:t>BLOCK DIAGRAM</a:t>
            </a:r>
            <a:endParaRPr lang="en-IN" sz="4800" dirty="0">
              <a:solidFill>
                <a:schemeClr val="accent1"/>
              </a:solidFill>
            </a:endParaRPr>
          </a:p>
        </p:txBody>
      </p:sp>
      <p:sp>
        <p:nvSpPr>
          <p:cNvPr id="38" name="Rectangle 37">
            <a:extLst>
              <a:ext uri="{FF2B5EF4-FFF2-40B4-BE49-F238E27FC236}">
                <a16:creationId xmlns:a16="http://schemas.microsoft.com/office/drawing/2014/main" id="{B259A1F2-6DC7-B24C-F3C7-3EE43662C253}"/>
              </a:ext>
            </a:extLst>
          </p:cNvPr>
          <p:cNvSpPr/>
          <p:nvPr/>
        </p:nvSpPr>
        <p:spPr>
          <a:xfrm>
            <a:off x="12723541" y="7716644"/>
            <a:ext cx="1817649" cy="401444"/>
          </a:xfrm>
          <a:prstGeom prst="rect">
            <a:avLst/>
          </a:prstGeom>
          <a:solidFill>
            <a:srgbClr val="0A09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9E341-5DA0-0B7A-A227-49FE924B0A8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86EF426-C351-F2C9-45B2-72813A924858}"/>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Shape 0">
            <a:extLst>
              <a:ext uri="{FF2B5EF4-FFF2-40B4-BE49-F238E27FC236}">
                <a16:creationId xmlns:a16="http://schemas.microsoft.com/office/drawing/2014/main" id="{E78E5C5F-8A67-03C9-6DE0-C5F13A257B33}"/>
              </a:ext>
            </a:extLst>
          </p:cNvPr>
          <p:cNvSpPr/>
          <p:nvPr/>
        </p:nvSpPr>
        <p:spPr>
          <a:xfrm>
            <a:off x="9144000" y="0"/>
            <a:ext cx="5486400" cy="8229600"/>
          </a:xfrm>
          <a:prstGeom prst="rect">
            <a:avLst/>
          </a:prstGeom>
          <a:solidFill>
            <a:srgbClr val="DFDFE0"/>
          </a:solidFill>
          <a:ln/>
        </p:spPr>
      </p:sp>
      <p:pic>
        <p:nvPicPr>
          <p:cNvPr id="4" name="Image 1" descr="preencoded.png">
            <a:extLst>
              <a:ext uri="{FF2B5EF4-FFF2-40B4-BE49-F238E27FC236}">
                <a16:creationId xmlns:a16="http://schemas.microsoft.com/office/drawing/2014/main" id="{63112FEC-971A-16B3-8F64-0C7B90AC2A0C}"/>
              </a:ext>
            </a:extLst>
          </p:cNvPr>
          <p:cNvPicPr>
            <a:picLocks noChangeAspect="1"/>
          </p:cNvPicPr>
          <p:nvPr/>
        </p:nvPicPr>
        <p:blipFill>
          <a:blip r:embed="rId4"/>
          <a:stretch>
            <a:fillRect/>
          </a:stretch>
        </p:blipFill>
        <p:spPr>
          <a:xfrm>
            <a:off x="9144000" y="0"/>
            <a:ext cx="5486400" cy="8229600"/>
          </a:xfrm>
          <a:prstGeom prst="rect">
            <a:avLst/>
          </a:prstGeom>
        </p:spPr>
      </p:pic>
      <p:sp>
        <p:nvSpPr>
          <p:cNvPr id="5" name="Text 1">
            <a:extLst>
              <a:ext uri="{FF2B5EF4-FFF2-40B4-BE49-F238E27FC236}">
                <a16:creationId xmlns:a16="http://schemas.microsoft.com/office/drawing/2014/main" id="{30723FA6-689A-2B5C-60A1-01A1CF1EAEB2}"/>
              </a:ext>
            </a:extLst>
          </p:cNvPr>
          <p:cNvSpPr/>
          <p:nvPr/>
        </p:nvSpPr>
        <p:spPr>
          <a:xfrm>
            <a:off x="618173" y="518041"/>
            <a:ext cx="7907655" cy="1162050"/>
          </a:xfrm>
          <a:prstGeom prst="rect">
            <a:avLst/>
          </a:prstGeom>
          <a:noFill/>
          <a:ln/>
        </p:spPr>
        <p:txBody>
          <a:bodyPr wrap="square" lIns="0" tIns="0" rIns="0" bIns="0" rtlCol="0" anchor="t"/>
          <a:lstStyle/>
          <a:p>
            <a:pPr marL="0" indent="0" algn="l">
              <a:lnSpc>
                <a:spcPts val="4550"/>
              </a:lnSpc>
              <a:buNone/>
            </a:pPr>
            <a:r>
              <a:rPr lang="en-US" sz="3650" dirty="0">
                <a:solidFill>
                  <a:srgbClr val="FAEBEB"/>
                </a:solidFill>
                <a:latin typeface="Dela Gothic One" pitchFamily="34" charset="0"/>
                <a:ea typeface="Dela Gothic One" pitchFamily="34" charset="-122"/>
                <a:cs typeface="Dela Gothic One" pitchFamily="34" charset="-120"/>
              </a:rPr>
              <a:t>Challenges and Considerations</a:t>
            </a:r>
            <a:endParaRPr lang="en-US" sz="3650" dirty="0"/>
          </a:p>
        </p:txBody>
      </p:sp>
      <p:sp>
        <p:nvSpPr>
          <p:cNvPr id="6" name="Text 2">
            <a:extLst>
              <a:ext uri="{FF2B5EF4-FFF2-40B4-BE49-F238E27FC236}">
                <a16:creationId xmlns:a16="http://schemas.microsoft.com/office/drawing/2014/main" id="{D4A816E6-519E-D231-CA9E-E8CAFC8DC9A7}"/>
              </a:ext>
            </a:extLst>
          </p:cNvPr>
          <p:cNvSpPr/>
          <p:nvPr/>
        </p:nvSpPr>
        <p:spPr>
          <a:xfrm>
            <a:off x="618173" y="1945005"/>
            <a:ext cx="7907655" cy="565309"/>
          </a:xfrm>
          <a:prstGeom prst="rect">
            <a:avLst/>
          </a:prstGeom>
          <a:noFill/>
          <a:ln/>
        </p:spPr>
        <p:txBody>
          <a:bodyPr wrap="square" lIns="0" tIns="0" rIns="0" bIns="0" rtlCol="0" anchor="t"/>
          <a:lstStyle/>
          <a:p>
            <a:pPr marL="0" indent="0" algn="l">
              <a:lnSpc>
                <a:spcPts val="2200"/>
              </a:lnSpc>
              <a:buNone/>
            </a:pPr>
            <a:endParaRPr lang="en-US" sz="1350" dirty="0"/>
          </a:p>
        </p:txBody>
      </p:sp>
      <p:sp>
        <p:nvSpPr>
          <p:cNvPr id="7" name="Shape 3">
            <a:extLst>
              <a:ext uri="{FF2B5EF4-FFF2-40B4-BE49-F238E27FC236}">
                <a16:creationId xmlns:a16="http://schemas.microsoft.com/office/drawing/2014/main" id="{1D106D4E-B682-11F3-FEC1-DF0E79E4BC21}"/>
              </a:ext>
            </a:extLst>
          </p:cNvPr>
          <p:cNvSpPr/>
          <p:nvPr/>
        </p:nvSpPr>
        <p:spPr>
          <a:xfrm>
            <a:off x="516731" y="1874507"/>
            <a:ext cx="7907655" cy="1047512"/>
          </a:xfrm>
          <a:prstGeom prst="roundRect">
            <a:avLst>
              <a:gd name="adj" fmla="val 7082"/>
            </a:avLst>
          </a:prstGeom>
          <a:solidFill>
            <a:srgbClr val="740B0B"/>
          </a:solidFill>
          <a:ln w="7620">
            <a:solidFill>
              <a:srgbClr val="8D2424"/>
            </a:solidFill>
            <a:prstDash val="solid"/>
          </a:ln>
        </p:spPr>
        <p:txBody>
          <a:bodyPr/>
          <a:lstStyle/>
          <a:p>
            <a:endParaRPr lang="en-IN" dirty="0">
              <a:solidFill>
                <a:schemeClr val="bg1"/>
              </a:solidFill>
            </a:endParaRPr>
          </a:p>
        </p:txBody>
      </p:sp>
      <p:sp>
        <p:nvSpPr>
          <p:cNvPr id="8" name="Text 4">
            <a:extLst>
              <a:ext uri="{FF2B5EF4-FFF2-40B4-BE49-F238E27FC236}">
                <a16:creationId xmlns:a16="http://schemas.microsoft.com/office/drawing/2014/main" id="{9A91FCC4-5FAD-8CA8-C63F-3515E6FB2D53}"/>
              </a:ext>
            </a:extLst>
          </p:cNvPr>
          <p:cNvSpPr/>
          <p:nvPr/>
        </p:nvSpPr>
        <p:spPr>
          <a:xfrm>
            <a:off x="730418" y="2040380"/>
            <a:ext cx="3668197" cy="290513"/>
          </a:xfrm>
          <a:prstGeom prst="rect">
            <a:avLst/>
          </a:prstGeom>
          <a:noFill/>
          <a:ln/>
        </p:spPr>
        <p:txBody>
          <a:bodyPr wrap="none" lIns="0" tIns="0" rIns="0" bIns="0" rtlCol="0" anchor="t"/>
          <a:lstStyle/>
          <a:p>
            <a:pPr>
              <a:lnSpc>
                <a:spcPts val="2250"/>
              </a:lnSpc>
            </a:pPr>
            <a:r>
              <a:rPr lang="en-IN" sz="2400" b="1" dirty="0">
                <a:solidFill>
                  <a:schemeClr val="bg1"/>
                </a:solidFill>
              </a:rPr>
              <a:t>High Processing Requirement</a:t>
            </a:r>
            <a:endParaRPr lang="en-US" sz="2400" b="1" dirty="0">
              <a:solidFill>
                <a:schemeClr val="bg1"/>
              </a:solidFill>
            </a:endParaRPr>
          </a:p>
        </p:txBody>
      </p:sp>
      <p:sp>
        <p:nvSpPr>
          <p:cNvPr id="9" name="Text 5">
            <a:extLst>
              <a:ext uri="{FF2B5EF4-FFF2-40B4-BE49-F238E27FC236}">
                <a16:creationId xmlns:a16="http://schemas.microsoft.com/office/drawing/2014/main" id="{628DB7B4-A722-E28C-5032-340865B2B173}"/>
              </a:ext>
            </a:extLst>
          </p:cNvPr>
          <p:cNvSpPr/>
          <p:nvPr/>
        </p:nvSpPr>
        <p:spPr>
          <a:xfrm>
            <a:off x="700920" y="2356988"/>
            <a:ext cx="7539276" cy="681567"/>
          </a:xfrm>
          <a:prstGeom prst="rect">
            <a:avLst/>
          </a:prstGeom>
          <a:noFill/>
          <a:ln/>
        </p:spPr>
        <p:txBody>
          <a:bodyPr wrap="none" lIns="0" tIns="0" rIns="0" bIns="0" rtlCol="0" anchor="t"/>
          <a:lstStyle/>
          <a:p>
            <a:pPr>
              <a:lnSpc>
                <a:spcPts val="2200"/>
              </a:lnSpc>
            </a:pPr>
            <a:r>
              <a:rPr lang="en-US" sz="1400" dirty="0">
                <a:solidFill>
                  <a:schemeClr val="bg1"/>
                </a:solidFill>
              </a:rPr>
              <a:t>Running YOLO detection on multiple CCTV feeds requires significant processing power to maintain</a:t>
            </a:r>
          </a:p>
          <a:p>
            <a:pPr>
              <a:lnSpc>
                <a:spcPts val="2200"/>
              </a:lnSpc>
            </a:pPr>
            <a:r>
              <a:rPr lang="en-US" sz="1400" dirty="0">
                <a:solidFill>
                  <a:schemeClr val="bg1"/>
                </a:solidFill>
              </a:rPr>
              <a:t> real-time performance without delays</a:t>
            </a:r>
            <a:endParaRPr lang="en-US" sz="1350" dirty="0">
              <a:solidFill>
                <a:schemeClr val="bg1"/>
              </a:solidFill>
            </a:endParaRPr>
          </a:p>
        </p:txBody>
      </p:sp>
      <p:sp>
        <p:nvSpPr>
          <p:cNvPr id="10" name="Shape 6">
            <a:extLst>
              <a:ext uri="{FF2B5EF4-FFF2-40B4-BE49-F238E27FC236}">
                <a16:creationId xmlns:a16="http://schemas.microsoft.com/office/drawing/2014/main" id="{041A42BE-C9CF-13EE-EF73-003DEC1CB062}"/>
              </a:ext>
            </a:extLst>
          </p:cNvPr>
          <p:cNvSpPr/>
          <p:nvPr/>
        </p:nvSpPr>
        <p:spPr>
          <a:xfrm>
            <a:off x="516731" y="3264218"/>
            <a:ext cx="7907655" cy="1330166"/>
          </a:xfrm>
          <a:prstGeom prst="roundRect">
            <a:avLst>
              <a:gd name="adj" fmla="val 5577"/>
            </a:avLst>
          </a:prstGeom>
          <a:solidFill>
            <a:srgbClr val="740B0B"/>
          </a:solidFill>
          <a:ln w="7620">
            <a:solidFill>
              <a:srgbClr val="8D2424"/>
            </a:solidFill>
            <a:prstDash val="solid"/>
          </a:ln>
        </p:spPr>
      </p:sp>
      <p:sp>
        <p:nvSpPr>
          <p:cNvPr id="11" name="Text 7">
            <a:extLst>
              <a:ext uri="{FF2B5EF4-FFF2-40B4-BE49-F238E27FC236}">
                <a16:creationId xmlns:a16="http://schemas.microsoft.com/office/drawing/2014/main" id="{17EB69C7-0596-0DC1-D0C4-1C71B054CD39}"/>
              </a:ext>
            </a:extLst>
          </p:cNvPr>
          <p:cNvSpPr/>
          <p:nvPr/>
        </p:nvSpPr>
        <p:spPr>
          <a:xfrm>
            <a:off x="700920" y="3345153"/>
            <a:ext cx="3323589" cy="290513"/>
          </a:xfrm>
          <a:prstGeom prst="rect">
            <a:avLst/>
          </a:prstGeom>
          <a:noFill/>
          <a:ln/>
        </p:spPr>
        <p:txBody>
          <a:bodyPr wrap="none" lIns="0" tIns="0" rIns="0" bIns="0" rtlCol="0" anchor="t"/>
          <a:lstStyle/>
          <a:p>
            <a:pPr>
              <a:lnSpc>
                <a:spcPts val="2250"/>
              </a:lnSpc>
            </a:pPr>
            <a:r>
              <a:rPr lang="en-IN" sz="2400" b="1" dirty="0">
                <a:solidFill>
                  <a:schemeClr val="bg1"/>
                </a:solidFill>
              </a:rPr>
              <a:t>Privacy &amp; Safety Concerns</a:t>
            </a:r>
            <a:endParaRPr lang="en-US" sz="2400" b="1" dirty="0">
              <a:solidFill>
                <a:schemeClr val="bg1"/>
              </a:solidFill>
            </a:endParaRPr>
          </a:p>
        </p:txBody>
      </p:sp>
      <p:sp>
        <p:nvSpPr>
          <p:cNvPr id="12" name="Text 8">
            <a:extLst>
              <a:ext uri="{FF2B5EF4-FFF2-40B4-BE49-F238E27FC236}">
                <a16:creationId xmlns:a16="http://schemas.microsoft.com/office/drawing/2014/main" id="{A6F35223-EBA6-570D-103D-B1866C0A978F}"/>
              </a:ext>
            </a:extLst>
          </p:cNvPr>
          <p:cNvSpPr/>
          <p:nvPr/>
        </p:nvSpPr>
        <p:spPr>
          <a:xfrm>
            <a:off x="700920" y="3649368"/>
            <a:ext cx="7539276" cy="565309"/>
          </a:xfrm>
          <a:prstGeom prst="rect">
            <a:avLst/>
          </a:prstGeom>
          <a:noFill/>
          <a:ln/>
        </p:spPr>
        <p:txBody>
          <a:bodyPr wrap="square" lIns="0" tIns="0" rIns="0" bIns="0" rtlCol="0" anchor="t"/>
          <a:lstStyle/>
          <a:p>
            <a:pPr>
              <a:lnSpc>
                <a:spcPts val="2200"/>
              </a:lnSpc>
            </a:pPr>
            <a:r>
              <a:rPr lang="en-US" sz="1400" dirty="0">
                <a:solidFill>
                  <a:schemeClr val="bg1"/>
                </a:solidFill>
              </a:rPr>
              <a:t>System must track crowd density without identifying individuals, ensuring compliance with privacy standards and ethical monitoring practices.</a:t>
            </a:r>
            <a:endParaRPr lang="en-US" sz="1350" dirty="0">
              <a:solidFill>
                <a:schemeClr val="bg1"/>
              </a:solidFill>
            </a:endParaRPr>
          </a:p>
        </p:txBody>
      </p:sp>
      <p:sp>
        <p:nvSpPr>
          <p:cNvPr id="13" name="Shape 9">
            <a:extLst>
              <a:ext uri="{FF2B5EF4-FFF2-40B4-BE49-F238E27FC236}">
                <a16:creationId xmlns:a16="http://schemas.microsoft.com/office/drawing/2014/main" id="{7BC1494E-0DC5-A5B4-9436-4A2A635B885F}"/>
              </a:ext>
            </a:extLst>
          </p:cNvPr>
          <p:cNvSpPr/>
          <p:nvPr/>
        </p:nvSpPr>
        <p:spPr>
          <a:xfrm>
            <a:off x="516731" y="5004116"/>
            <a:ext cx="7907655" cy="1047512"/>
          </a:xfrm>
          <a:prstGeom prst="roundRect">
            <a:avLst>
              <a:gd name="adj" fmla="val 7082"/>
            </a:avLst>
          </a:prstGeom>
          <a:solidFill>
            <a:srgbClr val="740B0B"/>
          </a:solidFill>
          <a:ln w="7620">
            <a:solidFill>
              <a:srgbClr val="8D2424"/>
            </a:solidFill>
            <a:prstDash val="solid"/>
          </a:ln>
        </p:spPr>
      </p:sp>
      <p:sp>
        <p:nvSpPr>
          <p:cNvPr id="14" name="Text 10">
            <a:extLst>
              <a:ext uri="{FF2B5EF4-FFF2-40B4-BE49-F238E27FC236}">
                <a16:creationId xmlns:a16="http://schemas.microsoft.com/office/drawing/2014/main" id="{B0246715-0B5A-B765-14B6-82FE78CA691B}"/>
              </a:ext>
            </a:extLst>
          </p:cNvPr>
          <p:cNvSpPr/>
          <p:nvPr/>
        </p:nvSpPr>
        <p:spPr>
          <a:xfrm>
            <a:off x="730418" y="5179355"/>
            <a:ext cx="3524311" cy="277062"/>
          </a:xfrm>
          <a:prstGeom prst="rect">
            <a:avLst/>
          </a:prstGeom>
          <a:noFill/>
          <a:ln/>
        </p:spPr>
        <p:txBody>
          <a:bodyPr wrap="none" lIns="0" tIns="0" rIns="0" bIns="0" rtlCol="0" anchor="t"/>
          <a:lstStyle/>
          <a:p>
            <a:pPr>
              <a:lnSpc>
                <a:spcPts val="2250"/>
              </a:lnSpc>
            </a:pPr>
            <a:r>
              <a:rPr lang="en-IN" sz="2400" b="1" dirty="0">
                <a:solidFill>
                  <a:schemeClr val="bg1"/>
                </a:solidFill>
              </a:rPr>
              <a:t>Team Coordination Needed</a:t>
            </a:r>
            <a:endParaRPr lang="en-US" sz="2400" b="1" dirty="0">
              <a:solidFill>
                <a:schemeClr val="bg1"/>
              </a:solidFill>
            </a:endParaRPr>
          </a:p>
        </p:txBody>
      </p:sp>
      <p:sp>
        <p:nvSpPr>
          <p:cNvPr id="15" name="Text 11">
            <a:extLst>
              <a:ext uri="{FF2B5EF4-FFF2-40B4-BE49-F238E27FC236}">
                <a16:creationId xmlns:a16="http://schemas.microsoft.com/office/drawing/2014/main" id="{C182C33F-CC0D-CA46-1A49-CEE6DEEEC044}"/>
              </a:ext>
            </a:extLst>
          </p:cNvPr>
          <p:cNvSpPr/>
          <p:nvPr/>
        </p:nvSpPr>
        <p:spPr>
          <a:xfrm>
            <a:off x="700920" y="5468169"/>
            <a:ext cx="7539276" cy="282654"/>
          </a:xfrm>
          <a:prstGeom prst="rect">
            <a:avLst/>
          </a:prstGeom>
          <a:noFill/>
          <a:ln/>
        </p:spPr>
        <p:txBody>
          <a:bodyPr wrap="none" lIns="0" tIns="0" rIns="0" bIns="0" rtlCol="0" anchor="t"/>
          <a:lstStyle/>
          <a:p>
            <a:pPr>
              <a:lnSpc>
                <a:spcPts val="2200"/>
              </a:lnSpc>
            </a:pPr>
            <a:r>
              <a:rPr lang="en-US" sz="1400" dirty="0">
                <a:solidFill>
                  <a:schemeClr val="bg1"/>
                </a:solidFill>
              </a:rPr>
              <a:t>Smooth coordination with police, stadium staff, and event managers is essential to ensure alerts</a:t>
            </a:r>
          </a:p>
          <a:p>
            <a:pPr>
              <a:lnSpc>
                <a:spcPts val="2200"/>
              </a:lnSpc>
            </a:pPr>
            <a:r>
              <a:rPr lang="en-US" sz="1400" dirty="0">
                <a:solidFill>
                  <a:schemeClr val="bg1"/>
                </a:solidFill>
              </a:rPr>
              <a:t> lead to fast on-ground actions.</a:t>
            </a:r>
            <a:endParaRPr lang="en-US" sz="1350" dirty="0">
              <a:solidFill>
                <a:schemeClr val="bg1"/>
              </a:solidFill>
            </a:endParaRPr>
          </a:p>
        </p:txBody>
      </p:sp>
      <p:sp>
        <p:nvSpPr>
          <p:cNvPr id="16" name="Shape 12">
            <a:extLst>
              <a:ext uri="{FF2B5EF4-FFF2-40B4-BE49-F238E27FC236}">
                <a16:creationId xmlns:a16="http://schemas.microsoft.com/office/drawing/2014/main" id="{FEDC179D-2629-6AA2-D0AE-C1D6F80067B7}"/>
              </a:ext>
            </a:extLst>
          </p:cNvPr>
          <p:cNvSpPr/>
          <p:nvPr/>
        </p:nvSpPr>
        <p:spPr>
          <a:xfrm>
            <a:off x="516731" y="6401103"/>
            <a:ext cx="7907655" cy="1047512"/>
          </a:xfrm>
          <a:prstGeom prst="roundRect">
            <a:avLst>
              <a:gd name="adj" fmla="val 7082"/>
            </a:avLst>
          </a:prstGeom>
          <a:solidFill>
            <a:srgbClr val="740B0B"/>
          </a:solidFill>
          <a:ln w="7620">
            <a:solidFill>
              <a:srgbClr val="8D2424"/>
            </a:solidFill>
            <a:prstDash val="solid"/>
          </a:ln>
        </p:spPr>
      </p:sp>
      <p:sp>
        <p:nvSpPr>
          <p:cNvPr id="17" name="Text 13">
            <a:extLst>
              <a:ext uri="{FF2B5EF4-FFF2-40B4-BE49-F238E27FC236}">
                <a16:creationId xmlns:a16="http://schemas.microsoft.com/office/drawing/2014/main" id="{79D43097-5638-9BE6-F765-EEBB1D87E4A3}"/>
              </a:ext>
            </a:extLst>
          </p:cNvPr>
          <p:cNvSpPr/>
          <p:nvPr/>
        </p:nvSpPr>
        <p:spPr>
          <a:xfrm>
            <a:off x="730418" y="6471352"/>
            <a:ext cx="2772966" cy="290513"/>
          </a:xfrm>
          <a:prstGeom prst="rect">
            <a:avLst/>
          </a:prstGeom>
          <a:noFill/>
          <a:ln/>
        </p:spPr>
        <p:txBody>
          <a:bodyPr wrap="none" lIns="0" tIns="0" rIns="0" bIns="0" rtlCol="0" anchor="t"/>
          <a:lstStyle/>
          <a:p>
            <a:pPr>
              <a:lnSpc>
                <a:spcPts val="2250"/>
              </a:lnSpc>
            </a:pPr>
            <a:r>
              <a:rPr lang="en-IN" sz="2400" b="1" dirty="0">
                <a:solidFill>
                  <a:schemeClr val="bg1"/>
                </a:solidFill>
              </a:rPr>
              <a:t>Correct Alert Limits</a:t>
            </a:r>
            <a:endParaRPr lang="en-US" sz="2400" b="1" dirty="0">
              <a:solidFill>
                <a:schemeClr val="bg1"/>
              </a:solidFill>
            </a:endParaRPr>
          </a:p>
        </p:txBody>
      </p:sp>
      <p:sp>
        <p:nvSpPr>
          <p:cNvPr id="18" name="Text 14">
            <a:extLst>
              <a:ext uri="{FF2B5EF4-FFF2-40B4-BE49-F238E27FC236}">
                <a16:creationId xmlns:a16="http://schemas.microsoft.com/office/drawing/2014/main" id="{0499C91F-166B-51C3-FE38-BF7FE70BC20E}"/>
              </a:ext>
            </a:extLst>
          </p:cNvPr>
          <p:cNvSpPr/>
          <p:nvPr/>
        </p:nvSpPr>
        <p:spPr>
          <a:xfrm>
            <a:off x="700920" y="6761865"/>
            <a:ext cx="7539276" cy="588932"/>
          </a:xfrm>
          <a:prstGeom prst="rect">
            <a:avLst/>
          </a:prstGeom>
          <a:noFill/>
          <a:ln/>
        </p:spPr>
        <p:txBody>
          <a:bodyPr wrap="none" lIns="0" tIns="0" rIns="0" bIns="0" rtlCol="0" anchor="t"/>
          <a:lstStyle/>
          <a:p>
            <a:pPr>
              <a:lnSpc>
                <a:spcPts val="2200"/>
              </a:lnSpc>
            </a:pPr>
            <a:r>
              <a:rPr lang="en-US" sz="1400" dirty="0">
                <a:solidFill>
                  <a:schemeClr val="bg1"/>
                </a:solidFill>
              </a:rPr>
              <a:t>Setting accurate density limits is critical—too low causes unnecessary alarms, too high delays </a:t>
            </a:r>
          </a:p>
          <a:p>
            <a:pPr>
              <a:lnSpc>
                <a:spcPts val="2200"/>
              </a:lnSpc>
            </a:pPr>
            <a:r>
              <a:rPr lang="en-US" sz="1400" dirty="0">
                <a:solidFill>
                  <a:schemeClr val="bg1"/>
                </a:solidFill>
              </a:rPr>
              <a:t>warnings during real danger.</a:t>
            </a:r>
            <a:endParaRPr lang="en-US" sz="1350" dirty="0">
              <a:solidFill>
                <a:schemeClr val="bg1"/>
              </a:solidFill>
            </a:endParaRPr>
          </a:p>
        </p:txBody>
      </p:sp>
      <p:pic>
        <p:nvPicPr>
          <p:cNvPr id="20" name="Picture 19">
            <a:extLst>
              <a:ext uri="{FF2B5EF4-FFF2-40B4-BE49-F238E27FC236}">
                <a16:creationId xmlns:a16="http://schemas.microsoft.com/office/drawing/2014/main" id="{4D021973-0EFB-54CE-BA0A-3ED2B60B4F7D}"/>
              </a:ext>
            </a:extLst>
          </p:cNvPr>
          <p:cNvPicPr>
            <a:picLocks noChangeAspect="1"/>
          </p:cNvPicPr>
          <p:nvPr/>
        </p:nvPicPr>
        <p:blipFill>
          <a:blip r:embed="rId5"/>
          <a:stretch>
            <a:fillRect/>
          </a:stretch>
        </p:blipFill>
        <p:spPr>
          <a:xfrm>
            <a:off x="8525828" y="0"/>
            <a:ext cx="6104572" cy="8229599"/>
          </a:xfrm>
          <a:prstGeom prst="rect">
            <a:avLst/>
          </a:prstGeom>
        </p:spPr>
      </p:pic>
    </p:spTree>
    <p:extLst>
      <p:ext uri="{BB962C8B-B14F-4D97-AF65-F5344CB8AC3E}">
        <p14:creationId xmlns:p14="http://schemas.microsoft.com/office/powerpoint/2010/main" val="2232662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1012</Words>
  <Application>Microsoft Office PowerPoint</Application>
  <PresentationFormat>Custom</PresentationFormat>
  <Paragraphs>133</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Dela Gothic One</vt:lpstr>
      <vt:lpstr>Arial</vt:lpstr>
      <vt:lpstr>DM Sans</vt:lpstr>
      <vt:lpstr>Dela Gothic One Light</vt:lpstr>
      <vt:lpstr>Times New Roman</vt:lpstr>
      <vt:lpstr>Sans Serif Collection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KARTIK</dc:creator>
  <cp:lastModifiedBy>KARTIK KUMAR SINGH</cp:lastModifiedBy>
  <cp:revision>2</cp:revision>
  <dcterms:created xsi:type="dcterms:W3CDTF">2025-11-21T03:57:58Z</dcterms:created>
  <dcterms:modified xsi:type="dcterms:W3CDTF">2025-11-21T06:43:46Z</dcterms:modified>
</cp:coreProperties>
</file>